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9"/>
  </p:notesMasterIdLst>
  <p:sldIdLst>
    <p:sldId id="256" r:id="rId3"/>
    <p:sldId id="721" r:id="rId4"/>
    <p:sldId id="723" r:id="rId5"/>
    <p:sldId id="731" r:id="rId6"/>
    <p:sldId id="674" r:id="rId7"/>
    <p:sldId id="676" r:id="rId8"/>
    <p:sldId id="732" r:id="rId10"/>
    <p:sldId id="733" r:id="rId11"/>
    <p:sldId id="734" r:id="rId12"/>
    <p:sldId id="713" r:id="rId13"/>
    <p:sldId id="712" r:id="rId14"/>
    <p:sldId id="735" r:id="rId15"/>
    <p:sldId id="739" r:id="rId16"/>
    <p:sldId id="30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93447" autoAdjust="0"/>
  </p:normalViewPr>
  <p:slideViewPr>
    <p:cSldViewPr snapToGrid="0">
      <p:cViewPr varScale="1">
        <p:scale>
          <a:sx n="104" d="100"/>
          <a:sy n="104" d="100"/>
        </p:scale>
        <p:origin x="192" y="51"/>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fld>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endParaRPr lang="en-US" dirty="0"/>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a:xfrm>
            <a:off x="612000" y="6314400"/>
            <a:ext cx="2700000" cy="316800"/>
          </a:xfrm>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endParaRPr lang="en-US" dirty="0"/>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5"/>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endParaRPr lang="en-US" dirty="0"/>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5"/>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endParaRPr lang="en-US" dirty="0"/>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5"/>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endParaRPr lang="en-US" dirty="0"/>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Arrow: Pentagon 5"/>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p:cNvSpPr txBox="1"/>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endParaRPr lang="en-US" sz="3400" dirty="0">
              <a:solidFill>
                <a:schemeClr val="bg1"/>
              </a:solidFill>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p:cNvSpPr txBox="1"/>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endParaRPr lang="en-US" sz="3400" dirty="0">
              <a:solidFill>
                <a:srgbClr val="1D1B58"/>
              </a:solidFill>
              <a:latin typeface="Calibri" panose="020F0502020204030204" pitchFamily="34" charset="0"/>
            </a:endParaRPr>
          </a:p>
        </p:txBody>
      </p:sp>
      <p:sp>
        <p:nvSpPr>
          <p:cNvPr id="13" name="Freeform: Shape 12"/>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endParaRPr lang="en-US" dirty="0"/>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endParaRPr lang="en-US" dirty="0"/>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itle 1"/>
          <p:cNvSpPr txBox="1"/>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endParaRPr lang="en-US" sz="3400" dirty="0">
              <a:solidFill>
                <a:schemeClr val="bg1"/>
              </a:solidFill>
              <a:latin typeface="Calibri" panose="020F0502020204030204" pitchFamily="34" charset="0"/>
            </a:endParaRPr>
          </a:p>
        </p:txBody>
      </p:sp>
      <p:sp>
        <p:nvSpPr>
          <p:cNvPr id="13" name="Freeform: Shape 12"/>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endParaRPr lang="en-US" dirty="0"/>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2052" name="Picture 4" descr="Top Ranked Data Science Institute, Classroom Plus Online Training | Boston  Institute of Analytics"/>
          <p:cNvPicPr>
            <a:picLocks noChangeAspect="1" noChangeArrowheads="1"/>
          </p:cNvPicPr>
          <p:nvPr userDrawn="1"/>
        </p:nvPicPr>
        <p:blipFill rotWithShape="1">
          <a:blip r:embed="rId19" cstate="print">
            <a:extLst>
              <a:ext uri="{28A0092B-C50C-407E-A947-70E740481C1C}">
                <a14:useLocalDpi xmlns:a14="http://schemas.microsoft.com/office/drawing/2010/main" val="0"/>
              </a:ext>
            </a:extLst>
          </a:blip>
          <a:srcRect l="4000" r="3112"/>
          <a:stretch>
            <a:fillRect/>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endParaRPr lang="en-US" sz="1100" dirty="0">
              <a:solidFill>
                <a:schemeClr val="bg2">
                  <a:lumMod val="7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5.jpeg"/><Relationship Id="rId12" Type="http://schemas.openxmlformats.org/officeDocument/2006/relationships/slideLayout" Target="../slideLayouts/slideLayout17.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0.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302324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Calibri" panose="020F0502020204030204" pitchFamily="34" charset="0"/>
              </a:rPr>
              <a:t>Digital Marketing Campaign Conversion Prediction</a:t>
            </a:r>
            <a:endParaRPr lang="en-US" sz="4400" b="1" dirty="0">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8881" y="-219"/>
            <a:ext cx="10834233" cy="612775"/>
          </a:xfrm>
        </p:spPr>
        <p:txBody>
          <a:bodyPr/>
          <a:lstStyle/>
          <a:p>
            <a:pPr algn="ctr"/>
            <a:r>
              <a:rPr lang="en-US" altLang="en-IN" sz="2800"/>
              <a:t>Insights</a:t>
            </a:r>
            <a:endParaRPr lang="en-US" altLang="en-IN" sz="2800"/>
          </a:p>
        </p:txBody>
      </p:sp>
      <p:sp>
        <p:nvSpPr>
          <p:cNvPr id="5" name="Content Placeholder 4"/>
          <p:cNvSpPr>
            <a:spLocks noGrp="1"/>
          </p:cNvSpPr>
          <p:nvPr>
            <p:ph sz="half" idx="1"/>
          </p:nvPr>
        </p:nvSpPr>
        <p:spPr>
          <a:xfrm>
            <a:off x="532831" y="859735"/>
            <a:ext cx="5340919" cy="4399442"/>
          </a:xfrm>
        </p:spPr>
        <p:txBody>
          <a:bodyPr>
            <a:noAutofit/>
          </a:bodyPr>
          <a:lstStyle/>
          <a:p>
            <a:pPr marL="0" indent="0">
              <a:buNone/>
            </a:pPr>
            <a:r>
              <a:rPr lang="en-US" altLang="en-IN" sz="1800" b="1"/>
              <a:t>Male Group</a:t>
            </a:r>
            <a:r>
              <a:rPr lang="en-US" altLang="en-IN" sz="1800"/>
              <a:t>:</a:t>
            </a:r>
            <a:endParaRPr lang="en-US" altLang="en-IN" sz="1800"/>
          </a:p>
          <a:p>
            <a:r>
              <a:rPr lang="en-US" altLang="en-IN" sz="1800"/>
              <a:t>Highest Conversion Rates: </a:t>
            </a:r>
            <a:br>
              <a:rPr lang="en-US" altLang="en-IN" sz="1800"/>
            </a:br>
            <a:r>
              <a:rPr lang="en-US" altLang="en-IN" sz="1800"/>
              <a:t>1.Typically appear in higher income segments</a:t>
            </a:r>
            <a:br>
              <a:rPr lang="en-US" altLang="en-IN" sz="1800"/>
            </a:br>
            <a:r>
              <a:rPr lang="en-US" altLang="en-IN" sz="1800"/>
              <a:t>2.Perform best in the Referral and Email channels.</a:t>
            </a:r>
            <a:endParaRPr lang="en-US" altLang="en-IN" sz="1800"/>
          </a:p>
          <a:p>
            <a:r>
              <a:rPr lang="en-US" altLang="en-IN" sz="1800"/>
              <a:t>Lowest Conversion Rates:</a:t>
            </a:r>
            <a:br>
              <a:rPr lang="en-US" altLang="en-IN" sz="1800"/>
            </a:br>
            <a:r>
              <a:rPr lang="en-US" altLang="en-IN" sz="1800"/>
              <a:t>1.Usually found in lower income segments.</a:t>
            </a:r>
            <a:br>
              <a:rPr lang="en-US" altLang="en-IN" sz="1800"/>
            </a:br>
            <a:r>
              <a:rPr lang="en-US" altLang="en-IN" sz="1800"/>
              <a:t>2.Perform poorly in the PPC and SEO channels.</a:t>
            </a:r>
            <a:endParaRPr lang="en-US" altLang="en-IN" sz="1800"/>
          </a:p>
          <a:p>
            <a:pPr marL="0" indent="0">
              <a:buNone/>
            </a:pPr>
            <a:r>
              <a:rPr lang="en-US" altLang="en-IN" sz="1800" b="1"/>
              <a:t>Female Group</a:t>
            </a:r>
            <a:r>
              <a:rPr lang="en-US" altLang="en-IN" sz="1800"/>
              <a:t>:</a:t>
            </a:r>
            <a:endParaRPr lang="en-US" altLang="en-IN" sz="1800"/>
          </a:p>
          <a:p>
            <a:r>
              <a:rPr lang="en-US" altLang="en-IN" sz="1800"/>
              <a:t>Highest Conversion Rates: </a:t>
            </a:r>
            <a:br>
              <a:rPr lang="en-US" altLang="en-IN" sz="1800"/>
            </a:br>
            <a:r>
              <a:rPr lang="en-US" altLang="en-IN" sz="1800"/>
              <a:t>1.Typically appear in higher income segments. </a:t>
            </a:r>
            <a:br>
              <a:rPr lang="en-US" altLang="en-IN" sz="1800"/>
            </a:br>
            <a:r>
              <a:rPr lang="en-US" altLang="en-IN" sz="1800"/>
              <a:t>2.Perform best in the Retention activity type and the SEO and Email channels.</a:t>
            </a:r>
            <a:endParaRPr lang="en-US" altLang="en-IN" sz="1800"/>
          </a:p>
          <a:p>
            <a:r>
              <a:rPr lang="en-US" altLang="en-IN" sz="1800"/>
              <a:t>Lowest Conversion Rates: </a:t>
            </a:r>
            <a:br>
              <a:rPr lang="en-US" altLang="en-IN" sz="1800"/>
            </a:br>
            <a:r>
              <a:rPr lang="en-US" altLang="en-IN" sz="1800"/>
              <a:t>1.Usually found in lower income segments. </a:t>
            </a:r>
            <a:br>
              <a:rPr lang="en-US" altLang="en-IN" sz="1800"/>
            </a:br>
            <a:r>
              <a:rPr lang="en-US" altLang="en-IN" sz="1800"/>
              <a:t>2.Perform poorly in the Consideration activity type and the SEO and PPC channels.</a:t>
            </a:r>
            <a:endParaRPr lang="en-US" altLang="en-IN" sz="1800"/>
          </a:p>
          <a:p>
            <a:endParaRPr lang="en-US" altLang="en-IN" sz="1800"/>
          </a:p>
        </p:txBody>
      </p:sp>
      <p:pic>
        <p:nvPicPr>
          <p:cNvPr id="7" name="Content Placeholder 6"/>
          <p:cNvPicPr>
            <a:picLocks noChangeAspect="1"/>
          </p:cNvPicPr>
          <p:nvPr>
            <p:ph sz="half" idx="2"/>
          </p:nvPr>
        </p:nvPicPr>
        <p:blipFill>
          <a:blip r:embed="rId1"/>
          <a:stretch>
            <a:fillRect/>
          </a:stretch>
        </p:blipFill>
        <p:spPr>
          <a:xfrm>
            <a:off x="7960995" y="859790"/>
            <a:ext cx="3739515" cy="48444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6019" y="353476"/>
            <a:ext cx="10834234" cy="612775"/>
          </a:xfrm>
        </p:spPr>
        <p:txBody>
          <a:bodyPr/>
          <a:lstStyle/>
          <a:p>
            <a:pPr algn="ctr"/>
            <a:r>
              <a:rPr lang="en-US" altLang="en-IN"/>
              <a:t>Data Pre-Processing</a:t>
            </a:r>
            <a:endParaRPr lang="en-US" altLang="en-IN"/>
          </a:p>
        </p:txBody>
      </p:sp>
      <p:pic>
        <p:nvPicPr>
          <p:cNvPr id="18" name="Content Placeholder 17"/>
          <p:cNvPicPr>
            <a:picLocks noChangeAspect="1"/>
          </p:cNvPicPr>
          <p:nvPr>
            <p:ph idx="1"/>
          </p:nvPr>
        </p:nvPicPr>
        <p:blipFill>
          <a:blip r:embed="rId1"/>
          <a:stretch>
            <a:fillRect/>
          </a:stretch>
        </p:blipFill>
        <p:spPr>
          <a:xfrm>
            <a:off x="155575" y="2576195"/>
            <a:ext cx="4861560" cy="2158365"/>
          </a:xfrm>
          <a:prstGeom prst="rect">
            <a:avLst/>
          </a:prstGeom>
        </p:spPr>
      </p:pic>
      <p:sp>
        <p:nvSpPr>
          <p:cNvPr id="19" name="Text Box 18"/>
          <p:cNvSpPr txBox="1"/>
          <p:nvPr/>
        </p:nvSpPr>
        <p:spPr>
          <a:xfrm>
            <a:off x="324485" y="2326005"/>
            <a:ext cx="5392420" cy="3131185"/>
          </a:xfrm>
          <a:prstGeom prst="rect">
            <a:avLst/>
          </a:prstGeom>
          <a:noFill/>
        </p:spPr>
        <p:txBody>
          <a:bodyPr wrap="square" rtlCol="0">
            <a:noAutofit/>
          </a:bodyPr>
          <a:p>
            <a:pPr indent="0">
              <a:buFont typeface="Arial" panose="020B0604020202020204" pitchFamily="34" charset="0"/>
              <a:buNone/>
            </a:pPr>
            <a:endParaRPr lang="en-US"/>
          </a:p>
          <a:p>
            <a:pPr indent="0">
              <a:buFont typeface="Arial" panose="020B0604020202020204" pitchFamily="34" charset="0"/>
              <a:buNone/>
            </a:pPr>
            <a:endParaRPr lang="en-US"/>
          </a:p>
          <a:p>
            <a:pPr indent="0">
              <a:buFont typeface="Arial" panose="020B0604020202020204" pitchFamily="34" charset="0"/>
              <a:buNone/>
            </a:pPr>
            <a:endParaRPr lang="en-US"/>
          </a:p>
          <a:p>
            <a:pPr indent="0">
              <a:buFont typeface="Arial" panose="020B0604020202020204" pitchFamily="34" charset="0"/>
              <a:buNone/>
            </a:pPr>
            <a:endParaRPr lang="en-US"/>
          </a:p>
          <a:p>
            <a:pPr indent="0">
              <a:buFont typeface="Arial" panose="020B0604020202020204" pitchFamily="34" charset="0"/>
              <a:buNone/>
            </a:pPr>
            <a:endParaRPr lang="en-US"/>
          </a:p>
          <a:p>
            <a:pPr indent="0">
              <a:buFont typeface="Arial" panose="020B0604020202020204" pitchFamily="34" charset="0"/>
              <a:buNone/>
            </a:pPr>
            <a:endParaRPr lang="en-US"/>
          </a:p>
          <a:p>
            <a:pPr indent="0">
              <a:buFont typeface="Arial" panose="020B0604020202020204" pitchFamily="34" charset="0"/>
              <a:buNone/>
            </a:pPr>
            <a:endParaRPr lang="en-US"/>
          </a:p>
          <a:p>
            <a:pPr indent="0">
              <a:buFont typeface="Arial" panose="020B0604020202020204" pitchFamily="34" charset="0"/>
              <a:buNone/>
            </a:pP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b="1"/>
              <a:t>Removal of Features</a:t>
            </a:r>
            <a:r>
              <a:rPr lang="en-US"/>
              <a:t> : Based on the above importance score graph(based on Random Forest), Campaign type, Campaign Channel and Gender removed(tested with and without the features)</a:t>
            </a:r>
            <a:endParaRPr lang="en-US"/>
          </a:p>
        </p:txBody>
      </p:sp>
      <p:sp>
        <p:nvSpPr>
          <p:cNvPr id="20" name="Text Box 19"/>
          <p:cNvSpPr txBox="1"/>
          <p:nvPr/>
        </p:nvSpPr>
        <p:spPr>
          <a:xfrm>
            <a:off x="418465" y="1320800"/>
            <a:ext cx="4702175" cy="901065"/>
          </a:xfrm>
          <a:prstGeom prst="rect">
            <a:avLst/>
          </a:prstGeom>
          <a:noFill/>
        </p:spPr>
        <p:txBody>
          <a:bodyPr wrap="square" rtlCol="0">
            <a:noAutofit/>
          </a:bodyPr>
          <a:p>
            <a:pPr marL="285750" indent="-285750">
              <a:buFont typeface="Arial" panose="020B0604020202020204" pitchFamily="34" charset="0"/>
              <a:buChar char="•"/>
            </a:pPr>
            <a:r>
              <a:rPr lang="en-US" b="1"/>
              <a:t>One hot encoding</a:t>
            </a:r>
            <a:r>
              <a:rPr lang="en-US"/>
              <a:t> : All categorical variables -Gender, Campaign Type, Campaign Channel undergone one hot encoding as there is no paticular order to them.</a:t>
            </a:r>
            <a:endParaRPr lang="en-US"/>
          </a:p>
        </p:txBody>
      </p:sp>
      <p:sp>
        <p:nvSpPr>
          <p:cNvPr id="24" name="Text Box 23"/>
          <p:cNvSpPr txBox="1"/>
          <p:nvPr/>
        </p:nvSpPr>
        <p:spPr>
          <a:xfrm>
            <a:off x="6175375" y="1038225"/>
            <a:ext cx="4953635" cy="901065"/>
          </a:xfrm>
          <a:prstGeom prst="rect">
            <a:avLst/>
          </a:prstGeom>
          <a:noFill/>
        </p:spPr>
        <p:txBody>
          <a:bodyPr wrap="square" rtlCol="0">
            <a:noAutofit/>
          </a:bodyPr>
          <a:p>
            <a:pPr marL="285750" indent="-285750">
              <a:buFont typeface="Arial" panose="020B0604020202020204" pitchFamily="34" charset="0"/>
              <a:buChar char="•"/>
            </a:pPr>
            <a:r>
              <a:rPr lang="en-US" b="1"/>
              <a:t>SMOTE </a:t>
            </a:r>
            <a:r>
              <a:rPr lang="en-US"/>
              <a:t>: Due to the imbalanced natue of the dataset , SMOTE performed on the dataset.</a:t>
            </a:r>
            <a:br>
              <a:rPr lang="en-US"/>
            </a:br>
            <a:br>
              <a:rPr lang="en-US"/>
            </a:br>
            <a:r>
              <a:rPr lang="en-US"/>
              <a:t>Before SMOTE: Counter({1: 5606, 0: 794})</a:t>
            </a:r>
            <a:br>
              <a:rPr lang="en-US"/>
            </a:br>
            <a:r>
              <a:rPr lang="en-US"/>
              <a:t>After SMOTE: Counter({1: 5606, 0: 5606})</a:t>
            </a:r>
            <a:endParaRPr lang="en-US"/>
          </a:p>
        </p:txBody>
      </p:sp>
      <p:sp>
        <p:nvSpPr>
          <p:cNvPr id="25" name="Text Box 24"/>
          <p:cNvSpPr txBox="1"/>
          <p:nvPr/>
        </p:nvSpPr>
        <p:spPr>
          <a:xfrm>
            <a:off x="6175375" y="2491105"/>
            <a:ext cx="4953635" cy="901065"/>
          </a:xfrm>
          <a:prstGeom prst="rect">
            <a:avLst/>
          </a:prstGeom>
          <a:noFill/>
        </p:spPr>
        <p:txBody>
          <a:bodyPr wrap="square" rtlCol="0">
            <a:noAutofit/>
          </a:bodyPr>
          <a:p>
            <a:pPr marL="285750" indent="-285750">
              <a:buFont typeface="Arial" panose="020B0604020202020204" pitchFamily="34" charset="0"/>
              <a:buChar char="•"/>
            </a:pPr>
            <a:r>
              <a:rPr lang="en-US" b="1"/>
              <a:t>PCA </a:t>
            </a:r>
            <a:r>
              <a:rPr lang="en-US"/>
              <a:t>: Due to the dense nature of the data , for reduction of the dimentionality, Principle Component Analysis has been performed.</a:t>
            </a:r>
            <a:endParaRPr lang="en-US"/>
          </a:p>
        </p:txBody>
      </p:sp>
      <p:sp>
        <p:nvSpPr>
          <p:cNvPr id="26" name="Text Box 25"/>
          <p:cNvSpPr txBox="1"/>
          <p:nvPr/>
        </p:nvSpPr>
        <p:spPr>
          <a:xfrm>
            <a:off x="6302375" y="3523615"/>
            <a:ext cx="4953635" cy="901065"/>
          </a:xfrm>
          <a:prstGeom prst="rect">
            <a:avLst/>
          </a:prstGeom>
          <a:noFill/>
        </p:spPr>
        <p:txBody>
          <a:bodyPr wrap="square" rtlCol="0">
            <a:noAutofit/>
          </a:bodyPr>
          <a:p>
            <a:pPr marL="285750" indent="-285750">
              <a:buFont typeface="Arial" panose="020B0604020202020204" pitchFamily="34" charset="0"/>
              <a:buChar char="•"/>
            </a:pPr>
            <a:r>
              <a:rPr lang="en-US" b="1"/>
              <a:t>Scaling</a:t>
            </a:r>
            <a:r>
              <a:rPr lang="en-US"/>
              <a:t> : Bringing all the data to the same scaled standardized range for better insights. </a:t>
            </a:r>
            <a:endParaRPr lang="en-US"/>
          </a:p>
        </p:txBody>
      </p:sp>
      <p:sp>
        <p:nvSpPr>
          <p:cNvPr id="27" name="Text Box 26"/>
          <p:cNvSpPr txBox="1"/>
          <p:nvPr/>
        </p:nvSpPr>
        <p:spPr>
          <a:xfrm>
            <a:off x="6302375" y="4211320"/>
            <a:ext cx="4953635" cy="901065"/>
          </a:xfrm>
          <a:prstGeom prst="rect">
            <a:avLst/>
          </a:prstGeom>
          <a:noFill/>
        </p:spPr>
        <p:txBody>
          <a:bodyPr wrap="square" rtlCol="0">
            <a:noAutofit/>
          </a:bodyPr>
          <a:p>
            <a:pPr marL="285750" indent="-285750">
              <a:buFont typeface="Arial" panose="020B0604020202020204" pitchFamily="34" charset="0"/>
              <a:buChar char="•"/>
            </a:pPr>
            <a:r>
              <a:rPr lang="en-US" b="1"/>
              <a:t>Splitting </a:t>
            </a:r>
            <a:r>
              <a:rPr lang="en-US"/>
              <a:t>: </a:t>
            </a:r>
            <a:br>
              <a:rPr lang="en-US"/>
            </a:br>
            <a:r>
              <a:rPr lang="en-US"/>
              <a:t>1. X:Independent variables</a:t>
            </a:r>
            <a:br>
              <a:rPr lang="en-US"/>
            </a:br>
            <a:r>
              <a:rPr lang="en-US"/>
              <a:t>2. y:Dependent variables</a:t>
            </a:r>
            <a:br>
              <a:rPr lang="en-US"/>
            </a:br>
            <a:r>
              <a:rPr lang="en-US"/>
              <a:t>3. X_train_red,y_train_red:training data set after reduction of features.</a:t>
            </a:r>
            <a:br>
              <a:rPr lang="en-US"/>
            </a:br>
            <a:r>
              <a:rPr lang="en-US"/>
              <a:t>4. X_test_red,y_test_red:</a:t>
            </a:r>
            <a:r>
              <a:rPr lang="en-US">
                <a:sym typeface="+mn-ea"/>
              </a:rPr>
              <a:t>testing data set after reduction of features.</a:t>
            </a:r>
            <a:br>
              <a:rPr lang="en-US"/>
            </a:br>
            <a:r>
              <a:rPr lang="en-US"/>
              <a:t>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76976" y="216951"/>
            <a:ext cx="10834233" cy="612775"/>
          </a:xfrm>
        </p:spPr>
        <p:txBody>
          <a:bodyPr/>
          <a:p>
            <a:pPr algn="ctr">
              <a:lnSpc>
                <a:spcPct val="80000"/>
              </a:lnSpc>
            </a:pPr>
            <a:r>
              <a:rPr lang="en-US"/>
              <a:t>Model Selection &amp; Evaluation</a:t>
            </a:r>
            <a:endParaRPr lang="en-US"/>
          </a:p>
        </p:txBody>
      </p:sp>
      <p:sp>
        <p:nvSpPr>
          <p:cNvPr id="3" name="Content Placeholder 2"/>
          <p:cNvSpPr>
            <a:spLocks noGrp="1"/>
          </p:cNvSpPr>
          <p:nvPr>
            <p:ph sz="half" idx="1"/>
          </p:nvPr>
        </p:nvSpPr>
        <p:spPr>
          <a:xfrm>
            <a:off x="676910" y="557530"/>
            <a:ext cx="9181465" cy="3228975"/>
          </a:xfrm>
        </p:spPr>
        <p:txBody>
          <a:bodyPr>
            <a:normAutofit/>
          </a:bodyPr>
          <a:p>
            <a:r>
              <a:rPr lang="en-US" sz="2000" b="1"/>
              <a:t>Logistic Regression(LR)</a:t>
            </a:r>
            <a:r>
              <a:rPr lang="en-US" sz="2000"/>
              <a:t>: Showed lowest accuracy due to the non-linear nature of the dataset</a:t>
            </a:r>
            <a:endParaRPr lang="en-US" sz="2000"/>
          </a:p>
          <a:p>
            <a:r>
              <a:rPr lang="en-US" sz="2000" b="1">
                <a:sym typeface="+mn-ea"/>
              </a:rPr>
              <a:t>Decison Tree Classifier(DT)</a:t>
            </a:r>
            <a:r>
              <a:rPr lang="en-US" sz="2000">
                <a:sym typeface="+mn-ea"/>
              </a:rPr>
              <a:t> : Handled the high dimentionality of the data better than Logistic Regressor.</a:t>
            </a:r>
            <a:endParaRPr lang="en-US" sz="2000"/>
          </a:p>
          <a:p>
            <a:r>
              <a:rPr lang="en-US" sz="2000" b="1"/>
              <a:t>Random Forest(RF)</a:t>
            </a:r>
            <a:r>
              <a:rPr lang="en-US" sz="2000"/>
              <a:t>: Showed highest accuarcy amongst LR and DT.</a:t>
            </a:r>
            <a:endParaRPr lang="en-US" sz="2000"/>
          </a:p>
          <a:p>
            <a:r>
              <a:rPr lang="en-US" sz="2000" b="1"/>
              <a:t>SVM</a:t>
            </a:r>
            <a:r>
              <a:rPr lang="en-US" sz="2000"/>
              <a:t> : Used the ‘rbf’ kernel to solve non-linearity</a:t>
            </a:r>
            <a:endParaRPr lang="en-US" sz="2000"/>
          </a:p>
          <a:p>
            <a:r>
              <a:rPr lang="en-US" sz="2000" b="1"/>
              <a:t>Gradient Boost Classifier </a:t>
            </a:r>
            <a:r>
              <a:rPr lang="en-US" sz="2000"/>
              <a:t>: Still lesser accuracy than RF.</a:t>
            </a:r>
            <a:endParaRPr lang="en-US" sz="2000"/>
          </a:p>
          <a:p>
            <a:r>
              <a:rPr lang="en-US" sz="2000" b="1"/>
              <a:t>XG Boost Classifier</a:t>
            </a:r>
            <a:r>
              <a:rPr lang="en-US" sz="2000"/>
              <a:t>: Highest accuracy amongst all models</a:t>
            </a:r>
            <a:endParaRPr lang="en-US" sz="2000"/>
          </a:p>
          <a:p>
            <a:endParaRPr lang="en-US" sz="2000"/>
          </a:p>
          <a:p>
            <a:endParaRPr lang="en-US" sz="2000"/>
          </a:p>
          <a:p>
            <a:endParaRPr lang="en-US" sz="2000"/>
          </a:p>
        </p:txBody>
      </p:sp>
      <p:graphicFrame>
        <p:nvGraphicFramePr>
          <p:cNvPr id="6" name="Table 5"/>
          <p:cNvGraphicFramePr/>
          <p:nvPr>
            <p:custDataLst>
              <p:tags r:id="rId1"/>
            </p:custDataLst>
          </p:nvPr>
        </p:nvGraphicFramePr>
        <p:xfrm>
          <a:off x="760095" y="3522980"/>
          <a:ext cx="10183495" cy="2588895"/>
        </p:xfrm>
        <a:graphic>
          <a:graphicData uri="http://schemas.openxmlformats.org/drawingml/2006/table">
            <a:tbl>
              <a:tblPr firstRow="1" bandRow="1">
                <a:tableStyleId>{5C22544A-7EE6-4342-B048-85BDC9FD1C3A}</a:tableStyleId>
              </a:tblPr>
              <a:tblGrid>
                <a:gridCol w="1454785"/>
                <a:gridCol w="1454785"/>
                <a:gridCol w="1454785"/>
                <a:gridCol w="1454785"/>
                <a:gridCol w="1454785"/>
                <a:gridCol w="1454785"/>
                <a:gridCol w="1454785"/>
              </a:tblGrid>
              <a:tr h="731520">
                <a:tc>
                  <a:txBody>
                    <a:bodyPr/>
                    <a:p>
                      <a:r>
                        <a:rPr sz="1400">
                          <a:gradFill>
                            <a:gsLst>
                              <a:gs pos="0">
                                <a:srgbClr val="FE4444"/>
                              </a:gs>
                              <a:gs pos="100000">
                                <a:srgbClr val="832B2B"/>
                              </a:gs>
                            </a:gsLst>
                            <a:lin scaled="0"/>
                          </a:gradFill>
                        </a:rPr>
                        <a:t>Metric</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Logistic Regression</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Decision Tree Classifier</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Random Forest Classifier</a:t>
                      </a:r>
                      <a:endParaRPr sz="1400">
                        <a:gradFill>
                          <a:gsLst>
                            <a:gs pos="0">
                              <a:srgbClr val="FE4444"/>
                            </a:gs>
                            <a:gs pos="100000">
                              <a:srgbClr val="832B2B"/>
                            </a:gs>
                          </a:gsLst>
                          <a:lin scaled="0"/>
                        </a:gradFill>
                      </a:endParaRPr>
                    </a:p>
                  </a:txBody>
                  <a:tcPr anchor="ctr" anchorCtr="0"/>
                </a:tc>
                <a:tc>
                  <a:txBody>
                    <a:bodyPr/>
                    <a:p>
                      <a:pPr>
                        <a:buNone/>
                      </a:pPr>
                      <a:r>
                        <a:rPr lang="en-US" sz="1400">
                          <a:gradFill>
                            <a:gsLst>
                              <a:gs pos="0">
                                <a:srgbClr val="FE4444"/>
                              </a:gs>
                              <a:gs pos="100000">
                                <a:srgbClr val="832B2B"/>
                              </a:gs>
                            </a:gsLst>
                            <a:lin scaled="0"/>
                          </a:gradFill>
                        </a:rPr>
                        <a:t>Support Vector Machine</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Gradient Boosting Classifier</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XG Boost Classifier</a:t>
                      </a:r>
                      <a:endParaRPr lang="en-US" sz="1400">
                        <a:gradFill>
                          <a:gsLst>
                            <a:gs pos="0">
                              <a:srgbClr val="FE4444"/>
                            </a:gs>
                            <a:gs pos="100000">
                              <a:srgbClr val="832B2B"/>
                            </a:gs>
                          </a:gsLst>
                          <a:lin scaled="0"/>
                        </a:gradFill>
                      </a:endParaRPr>
                    </a:p>
                  </a:txBody>
                  <a:tcPr/>
                </a:tc>
              </a:tr>
              <a:tr h="304800">
                <a:tc>
                  <a:txBody>
                    <a:bodyPr/>
                    <a:p>
                      <a:r>
                        <a:rPr sz="1400">
                          <a:gradFill>
                            <a:gsLst>
                              <a:gs pos="0">
                                <a:srgbClr val="FE4444"/>
                              </a:gs>
                              <a:gs pos="100000">
                                <a:srgbClr val="832B2B"/>
                              </a:gs>
                            </a:gsLst>
                            <a:lin scaled="0"/>
                          </a:gradFill>
                        </a:rPr>
                        <a:t>Accuracy</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0.7288</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0.7600</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0.8788</a:t>
                      </a:r>
                      <a:endParaRPr sz="1400">
                        <a:gradFill>
                          <a:gsLst>
                            <a:gs pos="0">
                              <a:srgbClr val="FE4444"/>
                            </a:gs>
                            <a:gs pos="100000">
                              <a:srgbClr val="832B2B"/>
                            </a:gs>
                          </a:gsLst>
                          <a:lin scaled="0"/>
                        </a:gradFill>
                      </a:endParaRPr>
                    </a:p>
                  </a:txBody>
                  <a:tcPr anchor="ctr" anchorCtr="0"/>
                </a:tc>
                <a:tc>
                  <a:txBody>
                    <a:bodyPr/>
                    <a:p>
                      <a:pPr>
                        <a:buNone/>
                      </a:pPr>
                      <a:r>
                        <a:rPr lang="en-US" sz="1400">
                          <a:gradFill>
                            <a:gsLst>
                              <a:gs pos="0">
                                <a:srgbClr val="FE4444"/>
                              </a:gs>
                              <a:gs pos="100000">
                                <a:srgbClr val="832B2B"/>
                              </a:gs>
                            </a:gsLst>
                            <a:lin scaled="0"/>
                          </a:gradFill>
                        </a:rPr>
                        <a:t>0.8106</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0.8731</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0.904375</a:t>
                      </a:r>
                      <a:endParaRPr lang="en-US" sz="1400">
                        <a:gradFill>
                          <a:gsLst>
                            <a:gs pos="0">
                              <a:srgbClr val="FE4444"/>
                            </a:gs>
                            <a:gs pos="100000">
                              <a:srgbClr val="832B2B"/>
                            </a:gs>
                          </a:gsLst>
                          <a:lin scaled="0"/>
                        </a:gradFill>
                      </a:endParaRPr>
                    </a:p>
                  </a:txBody>
                  <a:tcPr/>
                </a:tc>
              </a:tr>
              <a:tr h="518160">
                <a:tc>
                  <a:txBody>
                    <a:bodyPr/>
                    <a:p>
                      <a:r>
                        <a:rPr sz="1400">
                          <a:gradFill>
                            <a:gsLst>
                              <a:gs pos="0">
                                <a:srgbClr val="FE4444"/>
                              </a:gs>
                              <a:gs pos="100000">
                                <a:srgbClr val="832B2B"/>
                              </a:gs>
                            </a:gsLst>
                            <a:lin scaled="0"/>
                          </a:gradFill>
                        </a:rPr>
                        <a:t>F1 Score</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0.7730</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0.7846</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0.8753</a:t>
                      </a:r>
                      <a:endParaRPr sz="1400">
                        <a:gradFill>
                          <a:gsLst>
                            <a:gs pos="0">
                              <a:srgbClr val="FE4444"/>
                            </a:gs>
                            <a:gs pos="100000">
                              <a:srgbClr val="832B2B"/>
                            </a:gs>
                          </a:gsLst>
                          <a:lin scaled="0"/>
                        </a:gradFill>
                      </a:endParaRPr>
                    </a:p>
                  </a:txBody>
                  <a:tcPr anchor="ctr" anchorCtr="0"/>
                </a:tc>
                <a:tc>
                  <a:txBody>
                    <a:bodyPr/>
                    <a:p>
                      <a:pPr>
                        <a:buNone/>
                      </a:pPr>
                      <a:r>
                        <a:rPr lang="en-US" sz="1400">
                          <a:gradFill>
                            <a:gsLst>
                              <a:gs pos="0">
                                <a:srgbClr val="FE4444"/>
                              </a:gs>
                              <a:gs pos="100000">
                                <a:srgbClr val="832B2B"/>
                              </a:gs>
                            </a:gsLst>
                            <a:lin scaled="0"/>
                          </a:gradFill>
                        </a:rPr>
                        <a:t>0.8291</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0.8780</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0.9468565474122959</a:t>
                      </a:r>
                      <a:endParaRPr lang="en-US" sz="1400">
                        <a:gradFill>
                          <a:gsLst>
                            <a:gs pos="0">
                              <a:srgbClr val="FE4444"/>
                            </a:gs>
                            <a:gs pos="100000">
                              <a:srgbClr val="832B2B"/>
                            </a:gs>
                          </a:gsLst>
                          <a:lin scaled="0"/>
                        </a:gradFill>
                      </a:endParaRPr>
                    </a:p>
                  </a:txBody>
                  <a:tcPr/>
                </a:tc>
              </a:tr>
              <a:tr h="304800">
                <a:tc>
                  <a:txBody>
                    <a:bodyPr/>
                    <a:p>
                      <a:r>
                        <a:rPr sz="1400">
                          <a:gradFill>
                            <a:gsLst>
                              <a:gs pos="0">
                                <a:srgbClr val="FE4444"/>
                              </a:gs>
                              <a:gs pos="100000">
                                <a:srgbClr val="832B2B"/>
                              </a:gs>
                            </a:gsLst>
                            <a:lin scaled="0"/>
                          </a:gradFill>
                        </a:rPr>
                        <a:t>Precision</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0.9508</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0.9011</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0.9238</a:t>
                      </a:r>
                      <a:endParaRPr sz="1400">
                        <a:gradFill>
                          <a:gsLst>
                            <a:gs pos="0">
                              <a:srgbClr val="FE4444"/>
                            </a:gs>
                            <a:gs pos="100000">
                              <a:srgbClr val="832B2B"/>
                            </a:gs>
                          </a:gsLst>
                          <a:lin scaled="0"/>
                        </a:gradFill>
                      </a:endParaRPr>
                    </a:p>
                  </a:txBody>
                  <a:tcPr anchor="ctr" anchorCtr="0"/>
                </a:tc>
                <a:tc>
                  <a:txBody>
                    <a:bodyPr/>
                    <a:p>
                      <a:pPr>
                        <a:buNone/>
                      </a:pPr>
                      <a:r>
                        <a:rPr lang="en-US" sz="1400">
                          <a:gradFill>
                            <a:gsLst>
                              <a:gs pos="0">
                                <a:srgbClr val="FE4444"/>
                              </a:gs>
                              <a:gs pos="100000">
                                <a:srgbClr val="832B2B"/>
                              </a:gs>
                            </a:gsLst>
                            <a:lin scaled="0"/>
                          </a:gradFill>
                        </a:rPr>
                        <a:t>0.9299</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0.9400</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 0.9469</a:t>
                      </a:r>
                      <a:endParaRPr lang="en-US" sz="1400">
                        <a:gradFill>
                          <a:gsLst>
                            <a:gs pos="0">
                              <a:srgbClr val="FE4444"/>
                            </a:gs>
                            <a:gs pos="100000">
                              <a:srgbClr val="832B2B"/>
                            </a:gs>
                          </a:gsLst>
                          <a:lin scaled="0"/>
                        </a:gradFill>
                      </a:endParaRPr>
                    </a:p>
                  </a:txBody>
                  <a:tcPr/>
                </a:tc>
              </a:tr>
              <a:tr h="304800">
                <a:tc>
                  <a:txBody>
                    <a:bodyPr/>
                    <a:p>
                      <a:r>
                        <a:rPr sz="1400">
                          <a:gradFill>
                            <a:gsLst>
                              <a:gs pos="0">
                                <a:srgbClr val="FE4444"/>
                              </a:gs>
                              <a:gs pos="100000">
                                <a:srgbClr val="832B2B"/>
                              </a:gs>
                            </a:gsLst>
                            <a:lin scaled="0"/>
                          </a:gradFill>
                        </a:rPr>
                        <a:t>Recall</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0.7290</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0.8165</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0.9395</a:t>
                      </a:r>
                      <a:endParaRPr sz="1400">
                        <a:gradFill>
                          <a:gsLst>
                            <a:gs pos="0">
                              <a:srgbClr val="FE4444"/>
                            </a:gs>
                            <a:gs pos="100000">
                              <a:srgbClr val="832B2B"/>
                            </a:gs>
                          </a:gsLst>
                          <a:lin scaled="0"/>
                        </a:gradFill>
                      </a:endParaRPr>
                    </a:p>
                  </a:txBody>
                  <a:tcPr anchor="ctr" anchorCtr="0"/>
                </a:tc>
                <a:tc>
                  <a:txBody>
                    <a:bodyPr/>
                    <a:p>
                      <a:pPr>
                        <a:buNone/>
                      </a:pPr>
                      <a:r>
                        <a:rPr lang="en-US" sz="1400">
                          <a:gradFill>
                            <a:gsLst>
                              <a:gs pos="0">
                                <a:srgbClr val="FE4444"/>
                              </a:gs>
                              <a:gs pos="100000">
                                <a:srgbClr val="832B2B"/>
                              </a:gs>
                            </a:gsLst>
                            <a:lin scaled="0"/>
                          </a:gradFill>
                        </a:rPr>
                        <a:t>0.8485</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0.9139</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0.9106</a:t>
                      </a:r>
                      <a:endParaRPr lang="en-US" sz="1400">
                        <a:gradFill>
                          <a:gsLst>
                            <a:gs pos="0">
                              <a:srgbClr val="FE4444"/>
                            </a:gs>
                            <a:gs pos="100000">
                              <a:srgbClr val="832B2B"/>
                            </a:gs>
                          </a:gsLst>
                          <a:lin scaled="0"/>
                        </a:gradFill>
                      </a:endParaRPr>
                    </a:p>
                  </a:txBody>
                  <a:tcPr/>
                </a:tc>
              </a:tr>
              <a:tr h="424815">
                <a:tc>
                  <a:txBody>
                    <a:bodyPr/>
                    <a:p>
                      <a:r>
                        <a:rPr sz="1400">
                          <a:gradFill>
                            <a:gsLst>
                              <a:gs pos="0">
                                <a:srgbClr val="FE4444"/>
                              </a:gs>
                              <a:gs pos="100000">
                                <a:srgbClr val="832B2B"/>
                              </a:gs>
                            </a:gsLst>
                            <a:lin scaled="0"/>
                          </a:gradFill>
                        </a:rPr>
                        <a:t>ROC AUC Score</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0.7279</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0.5835</a:t>
                      </a:r>
                      <a:endParaRPr sz="1400">
                        <a:gradFill>
                          <a:gsLst>
                            <a:gs pos="0">
                              <a:srgbClr val="FE4444"/>
                            </a:gs>
                            <a:gs pos="100000">
                              <a:srgbClr val="832B2B"/>
                            </a:gs>
                          </a:gsLst>
                          <a:lin scaled="0"/>
                        </a:gradFill>
                      </a:endParaRPr>
                    </a:p>
                  </a:txBody>
                  <a:tcPr anchor="ctr" anchorCtr="0"/>
                </a:tc>
                <a:tc>
                  <a:txBody>
                    <a:bodyPr/>
                    <a:p>
                      <a:r>
                        <a:rPr sz="1400">
                          <a:gradFill>
                            <a:gsLst>
                              <a:gs pos="0">
                                <a:srgbClr val="FE4444"/>
                              </a:gs>
                              <a:gs pos="100000">
                                <a:srgbClr val="832B2B"/>
                              </a:gs>
                            </a:gsLst>
                            <a:lin scaled="0"/>
                          </a:gradFill>
                        </a:rPr>
                        <a:t>0.6888</a:t>
                      </a:r>
                      <a:endParaRPr sz="1400">
                        <a:gradFill>
                          <a:gsLst>
                            <a:gs pos="0">
                              <a:srgbClr val="FE4444"/>
                            </a:gs>
                            <a:gs pos="100000">
                              <a:srgbClr val="832B2B"/>
                            </a:gs>
                          </a:gsLst>
                          <a:lin scaled="0"/>
                        </a:gradFill>
                      </a:endParaRPr>
                    </a:p>
                  </a:txBody>
                  <a:tcPr anchor="ctr" anchorCtr="0"/>
                </a:tc>
                <a:tc>
                  <a:txBody>
                    <a:bodyPr/>
                    <a:p>
                      <a:pPr>
                        <a:buNone/>
                      </a:pPr>
                      <a:r>
                        <a:rPr lang="en-US" sz="1400">
                          <a:gradFill>
                            <a:gsLst>
                              <a:gs pos="0">
                                <a:srgbClr val="FE4444"/>
                              </a:gs>
                              <a:gs pos="100000">
                                <a:srgbClr val="832B2B"/>
                              </a:gs>
                            </a:gsLst>
                            <a:lin scaled="0"/>
                          </a:gradFill>
                        </a:rPr>
                        <a:t>0.6923</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0.7456</a:t>
                      </a:r>
                      <a:endParaRPr lang="en-US" sz="1400">
                        <a:gradFill>
                          <a:gsLst>
                            <a:gs pos="0">
                              <a:srgbClr val="FE4444"/>
                            </a:gs>
                            <a:gs pos="100000">
                              <a:srgbClr val="832B2B"/>
                            </a:gs>
                          </a:gsLst>
                          <a:lin scaled="0"/>
                        </a:gradFill>
                      </a:endParaRPr>
                    </a:p>
                  </a:txBody>
                  <a:tcPr/>
                </a:tc>
                <a:tc>
                  <a:txBody>
                    <a:bodyPr/>
                    <a:p>
                      <a:pPr>
                        <a:buNone/>
                      </a:pPr>
                      <a:r>
                        <a:rPr lang="en-US" sz="1400">
                          <a:gradFill>
                            <a:gsLst>
                              <a:gs pos="0">
                                <a:srgbClr val="FE4444"/>
                              </a:gs>
                              <a:gs pos="100000">
                                <a:srgbClr val="832B2B"/>
                              </a:gs>
                            </a:gsLst>
                            <a:lin scaled="0"/>
                          </a:gradFill>
                        </a:rPr>
                        <a:t>0.81002</a:t>
                      </a:r>
                      <a:endParaRPr lang="en-US" sz="1400">
                        <a:gradFill>
                          <a:gsLst>
                            <a:gs pos="0">
                              <a:srgbClr val="FE4444"/>
                            </a:gs>
                            <a:gs pos="100000">
                              <a:srgbClr val="832B2B"/>
                            </a:gs>
                          </a:gsLst>
                          <a:lin scaled="0"/>
                        </a:gradFill>
                      </a:endParaRPr>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678881" y="91221"/>
            <a:ext cx="10834233" cy="612775"/>
          </a:xfrm>
        </p:spPr>
        <p:txBody>
          <a:bodyPr/>
          <a:p>
            <a:pPr algn="ctr"/>
            <a:r>
              <a:rPr lang="en-US"/>
              <a:t>Conclusion</a:t>
            </a:r>
            <a:endParaRPr lang="en-US"/>
          </a:p>
        </p:txBody>
      </p:sp>
      <p:sp>
        <p:nvSpPr>
          <p:cNvPr id="5" name="Content Placeholder 4"/>
          <p:cNvSpPr>
            <a:spLocks noGrp="1"/>
          </p:cNvSpPr>
          <p:nvPr>
            <p:ph sz="half" idx="1"/>
          </p:nvPr>
        </p:nvSpPr>
        <p:spPr>
          <a:xfrm>
            <a:off x="678815" y="704215"/>
            <a:ext cx="9160510" cy="4399280"/>
          </a:xfrm>
        </p:spPr>
        <p:txBody>
          <a:bodyPr>
            <a:noAutofit/>
          </a:bodyPr>
          <a:p>
            <a:r>
              <a:rPr lang="en-US" sz="1800" b="1"/>
              <a:t>Key Findings : </a:t>
            </a:r>
            <a:br>
              <a:rPr lang="en-US" sz="1800"/>
            </a:br>
            <a:r>
              <a:rPr lang="en-US" sz="1800"/>
              <a:t>1. After further applying hyperparameter tuning techniques like Grid Search CV , XG Boost Classifier has showed the highest accuracy of 91% .</a:t>
            </a:r>
            <a:br>
              <a:rPr lang="en-US" sz="1800"/>
            </a:br>
            <a:r>
              <a:rPr lang="en-US" sz="1800"/>
              <a:t>2. Furthermore , to rely on its accuracy , Cross Validation techniques were performed that gave uniform results on each subset.</a:t>
            </a:r>
            <a:endParaRPr lang="en-US" sz="1800"/>
          </a:p>
          <a:p>
            <a:endParaRPr lang="en-US" sz="1800"/>
          </a:p>
          <a:p>
            <a:r>
              <a:rPr lang="en-US" sz="1800" b="1"/>
              <a:t>Limitations:</a:t>
            </a:r>
            <a:br>
              <a:rPr lang="en-US" sz="1800"/>
            </a:br>
            <a:r>
              <a:rPr lang="en-US" sz="1800"/>
              <a:t>1. Adaptability to New Data: The model may perform well on historical data but could struggle with new data if there are shifts in customer behavior, market conditions, or campaign strategies.</a:t>
            </a:r>
            <a:br>
              <a:rPr lang="en-US" sz="1800"/>
            </a:br>
            <a:r>
              <a:rPr lang="en-US" sz="1800"/>
              <a:t>2. Uncertain ROI: Despite the model’s accuracy, the actual impact on conversion rates, customer acquisition costs, and return on ad spend (ROAS) may vary, and it might take time to realize the full benefits.</a:t>
            </a:r>
            <a:endParaRPr lang="en-US" sz="1800"/>
          </a:p>
          <a:p>
            <a:endParaRPr lang="en-US" sz="1800"/>
          </a:p>
          <a:p>
            <a:r>
              <a:rPr lang="en-US" sz="1800" b="1"/>
              <a:t>Future Research:</a:t>
            </a:r>
            <a:br>
              <a:rPr lang="en-US" sz="1800"/>
            </a:br>
            <a:r>
              <a:rPr lang="en-US" sz="1800"/>
              <a:t>1. Integrating additional data sources, such as social media engagement, customer reviews, or sentiment analysis, to enhance the model's predictive power.</a:t>
            </a:r>
            <a:br>
              <a:rPr lang="en-US" sz="1800"/>
            </a:br>
            <a:r>
              <a:rPr lang="en-US" sz="1800"/>
              <a:t>2. Investigating the use of deep learning models, such as neural networks, which may capture more complex patterns in the data, could be a worthwhile direction, particularly if you have access to larger datasets</a:t>
            </a:r>
            <a:endParaRPr lang="en-US"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0" y="0"/>
            <a:ext cx="9406255" cy="6858000"/>
          </a:xfrm>
          <a:prstGeom prst="rect">
            <a:avLst/>
          </a:prstGeom>
        </p:spPr>
      </p:pic>
      <p:sp>
        <p:nvSpPr>
          <p:cNvPr id="13" name="标题 12"/>
          <p:cNvSpPr>
            <a:spLocks noGrp="1"/>
          </p:cNvSpPr>
          <p:nvPr>
            <p:ph type="title"/>
            <p:custDataLst>
              <p:tags r:id="rId3"/>
            </p:custDataLst>
          </p:nvPr>
        </p:nvSpPr>
        <p:spPr>
          <a:xfrm>
            <a:off x="925614" y="623005"/>
            <a:ext cx="6465786" cy="792000"/>
          </a:xfrm>
        </p:spPr>
        <p:txBody>
          <a:bodyPr wrap="square" lIns="0" tIns="0" rIns="0" bIns="0">
            <a:normAutofit/>
          </a:bodyPr>
          <a:lstStyle/>
          <a:p>
            <a:pPr algn="l"/>
            <a:r>
              <a:rPr lang="en-US" spc="0" dirty="0"/>
              <a:t>1. Introduction</a:t>
            </a:r>
            <a:endParaRPr lang="en-US" spc="0" dirty="0"/>
          </a:p>
        </p:txBody>
      </p:sp>
      <p:sp>
        <p:nvSpPr>
          <p:cNvPr id="6" name="标题 12"/>
          <p:cNvSpPr>
            <a:spLocks noGrp="1"/>
          </p:cNvSpPr>
          <p:nvPr>
            <p:custDataLst>
              <p:tags r:id="rId4"/>
            </p:custDataLst>
          </p:nvPr>
        </p:nvSpPr>
        <p:spPr>
          <a:xfrm>
            <a:off x="925614" y="1251655"/>
            <a:ext cx="6465786" cy="792000"/>
          </a:xfrm>
          <a:prstGeom prst="rect">
            <a:avLst/>
          </a:prstGeom>
        </p:spPr>
        <p:txBody>
          <a:bodyPr vert="horz" wrap="square"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85000"/>
                    <a:lumOff val="15000"/>
                  </a:schemeClr>
                </a:solidFill>
                <a:latin typeface="+mj-lt"/>
                <a:ea typeface="+mj-ea"/>
                <a:cs typeface="+mj-cs"/>
              </a:defRPr>
            </a:lvl1pPr>
          </a:lstStyle>
          <a:p>
            <a:pPr algn="l"/>
            <a:r>
              <a:rPr lang="en-US" spc="0" dirty="0"/>
              <a:t>2. Data Collection &amp; Cleaning</a:t>
            </a:r>
            <a:endParaRPr lang="en-US" spc="0" dirty="0"/>
          </a:p>
        </p:txBody>
      </p:sp>
      <p:sp>
        <p:nvSpPr>
          <p:cNvPr id="7" name="标题 12"/>
          <p:cNvSpPr>
            <a:spLocks noGrp="1"/>
          </p:cNvSpPr>
          <p:nvPr>
            <p:custDataLst>
              <p:tags r:id="rId5"/>
            </p:custDataLst>
          </p:nvPr>
        </p:nvSpPr>
        <p:spPr>
          <a:xfrm>
            <a:off x="925614" y="1903165"/>
            <a:ext cx="6465786" cy="792000"/>
          </a:xfrm>
          <a:prstGeom prst="rect">
            <a:avLst/>
          </a:prstGeom>
        </p:spPr>
        <p:txBody>
          <a:bodyPr vert="horz" wrap="square"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85000"/>
                    <a:lumOff val="15000"/>
                  </a:schemeClr>
                </a:solidFill>
                <a:latin typeface="+mj-lt"/>
                <a:ea typeface="+mj-ea"/>
                <a:cs typeface="+mj-cs"/>
              </a:defRPr>
            </a:lvl1pPr>
          </a:lstStyle>
          <a:p>
            <a:pPr algn="l"/>
            <a:r>
              <a:rPr lang="en-US" dirty="0">
                <a:sym typeface="+mn-ea"/>
              </a:rPr>
              <a:t>3. Exploratory Data Analysis</a:t>
            </a:r>
            <a:endParaRPr lang="en-US" spc="0" dirty="0"/>
          </a:p>
        </p:txBody>
      </p:sp>
      <p:sp>
        <p:nvSpPr>
          <p:cNvPr id="8" name="标题 12"/>
          <p:cNvSpPr>
            <a:spLocks noGrp="1"/>
          </p:cNvSpPr>
          <p:nvPr>
            <p:custDataLst>
              <p:tags r:id="rId6"/>
            </p:custDataLst>
          </p:nvPr>
        </p:nvSpPr>
        <p:spPr>
          <a:xfrm>
            <a:off x="925614" y="2543245"/>
            <a:ext cx="6465786" cy="792000"/>
          </a:xfrm>
          <a:prstGeom prst="rect">
            <a:avLst/>
          </a:prstGeom>
        </p:spPr>
        <p:txBody>
          <a:bodyPr vert="horz" wrap="square"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85000"/>
                    <a:lumOff val="15000"/>
                  </a:schemeClr>
                </a:solidFill>
                <a:latin typeface="+mj-lt"/>
                <a:ea typeface="+mj-ea"/>
                <a:cs typeface="+mj-cs"/>
              </a:defRPr>
            </a:lvl1pPr>
          </a:lstStyle>
          <a:p>
            <a:pPr algn="l"/>
            <a:r>
              <a:rPr lang="en-US" spc="0" dirty="0"/>
              <a:t>4. Data Pre-Processing</a:t>
            </a:r>
            <a:endParaRPr lang="en-US" spc="0" dirty="0"/>
          </a:p>
        </p:txBody>
      </p:sp>
      <p:sp>
        <p:nvSpPr>
          <p:cNvPr id="10" name="标题 12"/>
          <p:cNvSpPr>
            <a:spLocks noGrp="1"/>
          </p:cNvSpPr>
          <p:nvPr>
            <p:custDataLst>
              <p:tags r:id="rId7"/>
            </p:custDataLst>
          </p:nvPr>
        </p:nvSpPr>
        <p:spPr>
          <a:xfrm>
            <a:off x="925614" y="3183325"/>
            <a:ext cx="6465786" cy="792000"/>
          </a:xfrm>
          <a:prstGeom prst="rect">
            <a:avLst/>
          </a:prstGeom>
        </p:spPr>
        <p:txBody>
          <a:bodyPr vert="horz" wrap="square"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85000"/>
                    <a:lumOff val="15000"/>
                  </a:schemeClr>
                </a:solidFill>
                <a:latin typeface="+mj-lt"/>
                <a:ea typeface="+mj-ea"/>
                <a:cs typeface="+mj-cs"/>
              </a:defRPr>
            </a:lvl1pPr>
          </a:lstStyle>
          <a:p>
            <a:pPr algn="l"/>
            <a:r>
              <a:rPr lang="en-US" spc="0" dirty="0"/>
              <a:t> </a:t>
            </a:r>
            <a:endParaRPr lang="en-US" spc="0" dirty="0"/>
          </a:p>
        </p:txBody>
      </p:sp>
      <p:sp>
        <p:nvSpPr>
          <p:cNvPr id="14" name="标题 12"/>
          <p:cNvSpPr>
            <a:spLocks noGrp="1"/>
          </p:cNvSpPr>
          <p:nvPr>
            <p:custDataLst>
              <p:tags r:id="rId8"/>
            </p:custDataLst>
          </p:nvPr>
        </p:nvSpPr>
        <p:spPr>
          <a:xfrm>
            <a:off x="925614" y="3183325"/>
            <a:ext cx="6465786" cy="792000"/>
          </a:xfrm>
          <a:prstGeom prst="rect">
            <a:avLst/>
          </a:prstGeom>
        </p:spPr>
        <p:txBody>
          <a:bodyPr vert="horz" wrap="square"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85000"/>
                    <a:lumOff val="15000"/>
                  </a:schemeClr>
                </a:solidFill>
                <a:latin typeface="+mj-lt"/>
                <a:ea typeface="+mj-ea"/>
                <a:cs typeface="+mj-cs"/>
              </a:defRPr>
            </a:lvl1pPr>
          </a:lstStyle>
          <a:p>
            <a:pPr algn="l"/>
            <a:r>
              <a:rPr lang="en-US" spc="0" dirty="0"/>
              <a:t>6. Model Selection </a:t>
            </a:r>
            <a:endParaRPr lang="en-US" spc="0" dirty="0"/>
          </a:p>
        </p:txBody>
      </p:sp>
      <p:sp>
        <p:nvSpPr>
          <p:cNvPr id="15" name="标题 12"/>
          <p:cNvSpPr>
            <a:spLocks noGrp="1"/>
          </p:cNvSpPr>
          <p:nvPr>
            <p:custDataLst>
              <p:tags r:id="rId9"/>
            </p:custDataLst>
          </p:nvPr>
        </p:nvSpPr>
        <p:spPr>
          <a:xfrm>
            <a:off x="925614" y="3903415"/>
            <a:ext cx="6465786" cy="792000"/>
          </a:xfrm>
          <a:prstGeom prst="rect">
            <a:avLst/>
          </a:prstGeom>
        </p:spPr>
        <p:txBody>
          <a:bodyPr vert="horz" wrap="square"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85000"/>
                    <a:lumOff val="15000"/>
                  </a:schemeClr>
                </a:solidFill>
                <a:latin typeface="+mj-lt"/>
                <a:ea typeface="+mj-ea"/>
                <a:cs typeface="+mj-cs"/>
              </a:defRPr>
            </a:lvl1pPr>
          </a:lstStyle>
          <a:p>
            <a:pPr algn="l"/>
            <a:r>
              <a:rPr lang="en-US" spc="0" dirty="0"/>
              <a:t>7. Model Evaluation</a:t>
            </a:r>
            <a:endParaRPr lang="en-US" spc="0" dirty="0"/>
          </a:p>
        </p:txBody>
      </p:sp>
      <p:sp>
        <p:nvSpPr>
          <p:cNvPr id="16" name="标题 12"/>
          <p:cNvSpPr>
            <a:spLocks noGrp="1"/>
          </p:cNvSpPr>
          <p:nvPr>
            <p:custDataLst>
              <p:tags r:id="rId10"/>
            </p:custDataLst>
          </p:nvPr>
        </p:nvSpPr>
        <p:spPr>
          <a:xfrm>
            <a:off x="925614" y="4572705"/>
            <a:ext cx="6465786" cy="792000"/>
          </a:xfrm>
          <a:prstGeom prst="rect">
            <a:avLst/>
          </a:prstGeom>
        </p:spPr>
        <p:txBody>
          <a:bodyPr vert="horz" wrap="square"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85000"/>
                    <a:lumOff val="15000"/>
                  </a:schemeClr>
                </a:solidFill>
                <a:latin typeface="+mj-lt"/>
                <a:ea typeface="+mj-ea"/>
                <a:cs typeface="+mj-cs"/>
              </a:defRPr>
            </a:lvl1pPr>
          </a:lstStyle>
          <a:p>
            <a:pPr algn="l"/>
            <a:r>
              <a:rPr lang="en-US" spc="0" dirty="0"/>
              <a:t>8. Conclusion</a:t>
            </a:r>
            <a:endParaRPr lang="en-US" spc="0" dirty="0"/>
          </a:p>
        </p:txBody>
      </p:sp>
    </p:spTree>
    <p:custDataLst>
      <p:tags r:id="rId1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en-US"/>
              <a:t>	</a:t>
            </a:r>
            <a:r>
              <a:rPr lang="en-US">
                <a:solidFill>
                  <a:schemeClr val="bg1"/>
                </a:solidFill>
              </a:rPr>
              <a:t>Introduction</a:t>
            </a:r>
            <a:endParaRPr lang="en-US">
              <a:solidFill>
                <a:schemeClr val="bg1"/>
              </a:solidFill>
            </a:endParaRPr>
          </a:p>
        </p:txBody>
      </p:sp>
      <p:pic>
        <p:nvPicPr>
          <p:cNvPr id="3" name="Picture 2"/>
          <p:cNvPicPr/>
          <p:nvPr/>
        </p:nvPicPr>
        <p:blipFill>
          <a:blip/>
        </p:blipFill>
        <p:spPr>
          <a:xfrm>
            <a:off x="5905500" y="3238500"/>
            <a:ext cx="381000" cy="381000"/>
          </a:xfrm>
          <a:prstGeom prst="rect">
            <a:avLst/>
          </a:prstGeom>
        </p:spPr>
      </p:pic>
      <p:sp>
        <p:nvSpPr>
          <p:cNvPr id="20" name="Text Box 19"/>
          <p:cNvSpPr txBox="1"/>
          <p:nvPr/>
        </p:nvSpPr>
        <p:spPr>
          <a:xfrm>
            <a:off x="659130" y="1396365"/>
            <a:ext cx="5246370" cy="1062355"/>
          </a:xfrm>
          <a:prstGeom prst="rect">
            <a:avLst/>
          </a:prstGeom>
          <a:noFill/>
        </p:spPr>
        <p:txBody>
          <a:bodyPr wrap="square" rtlCol="0">
            <a:noAutofit/>
          </a:bodyPr>
          <a:p>
            <a:pPr algn="just"/>
            <a:r>
              <a:rPr lang="en-US"/>
              <a:t>Digital marketing promotes products or services online through channels like social media, email, search engines, and websites. It allows businesses to target specific demographics and behaviors, reaching a global audience more precisely than traditional marketing.</a:t>
            </a:r>
            <a:endParaRPr lang="en-US"/>
          </a:p>
          <a:p>
            <a:pPr algn="just"/>
            <a:endParaRPr lang="en-US"/>
          </a:p>
          <a:p>
            <a:pPr algn="just"/>
            <a:r>
              <a:rPr lang="en-US" b="1">
                <a:solidFill>
                  <a:schemeClr val="bg1"/>
                </a:solidFill>
              </a:rPr>
              <a:t>Understanding Campaigns</a:t>
            </a:r>
            <a:r>
              <a:rPr lang="en-US">
                <a:solidFill>
                  <a:schemeClr val="bg1"/>
                </a:solidFill>
              </a:rPr>
              <a:t>:</a:t>
            </a:r>
            <a:endParaRPr lang="en-US">
              <a:solidFill>
                <a:schemeClr val="bg1"/>
              </a:solidFill>
            </a:endParaRPr>
          </a:p>
          <a:p>
            <a:pPr algn="just"/>
            <a:r>
              <a:rPr lang="en-US"/>
              <a:t>A digital marketing campaign is a coordinated effort to achieve specific goals, such as increasing brand awareness or driving sales. It can include strategies like social media ads, email marketing, content marketing, and PPC advertising.</a:t>
            </a:r>
            <a:endParaRPr lang="en-US"/>
          </a:p>
          <a:p>
            <a:pPr algn="just"/>
            <a:endParaRPr lang="en-US"/>
          </a:p>
          <a:p>
            <a:endParaRPr lang="en-US" sz="1600"/>
          </a:p>
          <a:p>
            <a:endParaRPr lang="en-US" sz="1200"/>
          </a:p>
          <a:p>
            <a:endParaRPr lang="en-US" sz="120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3" name="Picture 2"/>
          <p:cNvPicPr/>
          <p:nvPr/>
        </p:nvPicPr>
        <p:blipFill>
          <a:blip/>
        </p:blipFill>
        <p:spPr>
          <a:xfrm>
            <a:off x="5905500" y="3238500"/>
            <a:ext cx="381000" cy="381000"/>
          </a:xfrm>
          <a:prstGeom prst="rect">
            <a:avLst/>
          </a:prstGeom>
        </p:spPr>
      </p:pic>
      <p:sp>
        <p:nvSpPr>
          <p:cNvPr id="20" name="Text Box 19"/>
          <p:cNvSpPr txBox="1"/>
          <p:nvPr/>
        </p:nvSpPr>
        <p:spPr>
          <a:xfrm>
            <a:off x="510540" y="300990"/>
            <a:ext cx="5246370" cy="1062355"/>
          </a:xfrm>
          <a:prstGeom prst="rect">
            <a:avLst/>
          </a:prstGeom>
          <a:noFill/>
        </p:spPr>
        <p:txBody>
          <a:bodyPr wrap="square" rtlCol="0">
            <a:noAutofit/>
          </a:bodyPr>
          <a:p>
            <a:pPr algn="just"/>
            <a:r>
              <a:rPr lang="en-US" b="1">
                <a:solidFill>
                  <a:schemeClr val="bg1"/>
                </a:solidFill>
                <a:sym typeface="+mn-ea"/>
              </a:rPr>
              <a:t>Key Metrics</a:t>
            </a:r>
            <a:r>
              <a:rPr lang="en-US">
                <a:solidFill>
                  <a:schemeClr val="bg1"/>
                </a:solidFill>
                <a:sym typeface="+mn-ea"/>
              </a:rPr>
              <a:t>:</a:t>
            </a:r>
            <a:endParaRPr lang="en-US">
              <a:sym typeface="+mn-ea"/>
            </a:endParaRPr>
          </a:p>
          <a:p>
            <a:pPr algn="just"/>
            <a:endParaRPr lang="en-US"/>
          </a:p>
          <a:p>
            <a:pPr algn="just"/>
            <a:r>
              <a:rPr lang="en-US" b="1">
                <a:solidFill>
                  <a:schemeClr val="bg1"/>
                </a:solidFill>
                <a:sym typeface="+mn-ea"/>
              </a:rPr>
              <a:t>Conversion Rate</a:t>
            </a:r>
            <a:r>
              <a:rPr lang="en-US">
                <a:sym typeface="+mn-ea"/>
              </a:rPr>
              <a:t>: The percentage of users who take a desired action (e.g., purchase).</a:t>
            </a:r>
            <a:endParaRPr lang="en-US"/>
          </a:p>
          <a:p>
            <a:pPr algn="just"/>
            <a:r>
              <a:rPr lang="en-US">
                <a:sym typeface="+mn-ea"/>
              </a:rPr>
              <a:t>Click-Through Rate (CTR): The ratio of clicks to ad views.</a:t>
            </a:r>
            <a:endParaRPr lang="en-US"/>
          </a:p>
          <a:p>
            <a:pPr algn="just"/>
            <a:r>
              <a:rPr lang="en-US" b="1">
                <a:solidFill>
                  <a:schemeClr val="bg1"/>
                </a:solidFill>
                <a:sym typeface="+mn-ea"/>
              </a:rPr>
              <a:t>Return on Advertising Spend (ROAS)</a:t>
            </a:r>
            <a:r>
              <a:rPr lang="en-US">
                <a:sym typeface="+mn-ea"/>
              </a:rPr>
              <a:t>: Revenue generated per dollar spent on ads.</a:t>
            </a:r>
            <a:endParaRPr lang="en-US"/>
          </a:p>
          <a:p>
            <a:pPr algn="just"/>
            <a:r>
              <a:rPr lang="en-US" b="1">
                <a:solidFill>
                  <a:schemeClr val="bg1"/>
                </a:solidFill>
                <a:sym typeface="+mn-ea"/>
              </a:rPr>
              <a:t>Conversion Prediction</a:t>
            </a:r>
            <a:r>
              <a:rPr lang="en-US" u="sng">
                <a:sym typeface="+mn-ea"/>
              </a:rPr>
              <a:t>:</a:t>
            </a:r>
            <a:endParaRPr lang="en-US" u="sng"/>
          </a:p>
          <a:p>
            <a:pPr algn="just"/>
            <a:r>
              <a:rPr lang="en-US">
                <a:sym typeface="+mn-ea"/>
              </a:rPr>
              <a:t>Conversion prediction uses data analytics and machine learning to estimate the likelihood of a user completing a desired action, based on historical data and user behavior patterns.</a:t>
            </a:r>
            <a:endParaRPr lang="en-US"/>
          </a:p>
          <a:p>
            <a:pPr algn="just"/>
            <a:endParaRPr lang="en-US"/>
          </a:p>
          <a:p>
            <a:pPr algn="just"/>
            <a:r>
              <a:rPr lang="en-US" b="1">
                <a:solidFill>
                  <a:schemeClr val="bg1"/>
                </a:solidFill>
                <a:sym typeface="+mn-ea"/>
              </a:rPr>
              <a:t>Importance of the Project</a:t>
            </a:r>
            <a:r>
              <a:rPr lang="en-US">
                <a:solidFill>
                  <a:schemeClr val="bg1"/>
                </a:solidFill>
                <a:sym typeface="+mn-ea"/>
              </a:rPr>
              <a:t>:</a:t>
            </a:r>
            <a:endParaRPr lang="en-US">
              <a:solidFill>
                <a:schemeClr val="bg1"/>
              </a:solidFill>
              <a:sym typeface="+mn-ea"/>
            </a:endParaRPr>
          </a:p>
          <a:p>
            <a:pPr algn="just"/>
            <a:endParaRPr lang="en-US"/>
          </a:p>
          <a:p>
            <a:pPr algn="just"/>
            <a:r>
              <a:rPr lang="en-US">
                <a:sym typeface="+mn-ea"/>
              </a:rPr>
              <a:t>This project aims to build a model that predicts customer conversions, helping marketers target campaigns more effectively, increase conversion rates, and maximize ROAS.</a:t>
            </a:r>
            <a:endParaRPr lang="en-US"/>
          </a:p>
          <a:p>
            <a:endParaRPr lang="en-US" sz="1600"/>
          </a:p>
          <a:p>
            <a:endParaRPr lang="en-US" sz="1200"/>
          </a:p>
          <a:p>
            <a:endParaRPr lang="en-US" sz="1200"/>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7751" y="-219"/>
            <a:ext cx="10834233" cy="612775"/>
          </a:xfrm>
        </p:spPr>
        <p:txBody>
          <a:bodyPr/>
          <a:lstStyle/>
          <a:p>
            <a:pPr algn="ctr"/>
            <a:r>
              <a:rPr lang="en-US" altLang="en-IN" dirty="0"/>
              <a:t>Data Collection &amp; Cleaning</a:t>
            </a:r>
            <a:endParaRPr lang="en-US" altLang="en-IN" dirty="0"/>
          </a:p>
        </p:txBody>
      </p:sp>
      <p:sp>
        <p:nvSpPr>
          <p:cNvPr id="23" name="Content Placeholder 22"/>
          <p:cNvSpPr>
            <a:spLocks noGrp="1"/>
          </p:cNvSpPr>
          <p:nvPr>
            <p:ph sz="half" idx="1"/>
          </p:nvPr>
        </p:nvSpPr>
        <p:spPr>
          <a:xfrm>
            <a:off x="0" y="459105"/>
            <a:ext cx="5340985" cy="584200"/>
          </a:xfrm>
        </p:spPr>
        <p:txBody>
          <a:bodyPr/>
          <a:p>
            <a:r>
              <a:rPr lang="en-US" sz="2200"/>
              <a:t>Independent variables:</a:t>
            </a:r>
            <a:endParaRPr lang="en-US" sz="2200"/>
          </a:p>
        </p:txBody>
      </p:sp>
      <p:pic>
        <p:nvPicPr>
          <p:cNvPr id="17" name="Picture 16"/>
          <p:cNvPicPr/>
          <p:nvPr/>
        </p:nvPicPr>
        <p:blipFill>
          <a:blip/>
        </p:blipFill>
        <p:spPr>
          <a:xfrm>
            <a:off x="5905500" y="3238500"/>
            <a:ext cx="381000" cy="381000"/>
          </a:xfrm>
          <a:prstGeom prst="rect">
            <a:avLst/>
          </a:prstGeom>
        </p:spPr>
      </p:pic>
      <p:graphicFrame>
        <p:nvGraphicFramePr>
          <p:cNvPr id="26" name="Content Placeholder 25"/>
          <p:cNvGraphicFramePr/>
          <p:nvPr>
            <p:ph sz="half" idx="2"/>
            <p:custDataLst>
              <p:tags r:id="rId2"/>
            </p:custDataLst>
          </p:nvPr>
        </p:nvGraphicFramePr>
        <p:xfrm>
          <a:off x="0" y="907415"/>
          <a:ext cx="12233910" cy="1591310"/>
        </p:xfrm>
        <a:graphic>
          <a:graphicData uri="http://schemas.openxmlformats.org/drawingml/2006/table">
            <a:tbl>
              <a:tblPr>
                <a:effectLst>
                  <a:reflection blurRad="6350" stA="50000" endA="300" endPos="55500" dist="50800" dir="5400000" sy="-100000" algn="bl" rotWithShape="0"/>
                </a:effectLst>
              </a:tblPr>
              <a:tblGrid>
                <a:gridCol w="643890"/>
                <a:gridCol w="643890"/>
                <a:gridCol w="643890"/>
                <a:gridCol w="643890"/>
                <a:gridCol w="643890"/>
                <a:gridCol w="643890"/>
                <a:gridCol w="643890"/>
                <a:gridCol w="643890"/>
                <a:gridCol w="643890"/>
                <a:gridCol w="643890"/>
                <a:gridCol w="643890"/>
                <a:gridCol w="643890"/>
                <a:gridCol w="643890"/>
                <a:gridCol w="643890"/>
                <a:gridCol w="643890"/>
                <a:gridCol w="643890"/>
                <a:gridCol w="643890"/>
                <a:gridCol w="643890"/>
                <a:gridCol w="643890"/>
              </a:tblGrid>
              <a:tr h="885190">
                <a:tc>
                  <a:txBody>
                    <a:bodyPr/>
                    <a:p>
                      <a:pPr marL="60960" indent="0" algn="r" fontAlgn="ctr"/>
                      <a:r>
                        <a:rPr sz="1000" b="1" i="0">
                          <a:solidFill>
                            <a:srgbClr val="FF0000"/>
                          </a:solidFill>
                          <a:latin typeface="+mn-ea"/>
                          <a:ea typeface="Segoe WPC"/>
                          <a:cs typeface="+mn-ea"/>
                        </a:rPr>
                        <a:t>CustomerID</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Age</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Gender</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Income</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CampaignChannel</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CampaignType</a:t>
                      </a:r>
                      <a:endParaRPr sz="1000" b="1" i="0">
                        <a:solidFill>
                          <a:srgbClr val="FF0000"/>
                        </a:solidFill>
                        <a:latin typeface="+mn-ea"/>
                        <a:ea typeface="Segoe WPC"/>
                        <a:cs typeface="+mn-ea"/>
                      </a:endParaRPr>
                    </a:p>
                  </a:txBody>
                  <a:tcPr marL="136525" marR="136525" marT="136525" marB="136525"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AdSpend</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ClickThroughRate</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ConversionRate</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WebsiteVisits</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PagesPerVisit</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TimeOnSite</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SocialShares</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EmailOpens</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EmailClicks</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PreviousPurchases</a:t>
                      </a:r>
                      <a:endParaRPr sz="1000" b="1" i="0">
                        <a:solidFill>
                          <a:srgbClr val="FF0000"/>
                        </a:solidFill>
                        <a:latin typeface="+mn-ea"/>
                        <a:ea typeface="Segoe WPC"/>
                        <a:cs typeface="+mn-ea"/>
                      </a:endParaRPr>
                    </a:p>
                  </a:txBody>
                  <a:tcPr marL="90170" marR="90170" marT="46990" marB="46990"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LoyaltyPoints</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AdvertisingPlatform</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AdvertisingTool</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r>
              <a:tr h="706120">
                <a:tc>
                  <a:txBody>
                    <a:bodyPr/>
                    <a:p>
                      <a:pPr marL="60960" indent="0" algn="r" fontAlgn="ctr"/>
                      <a:r>
                        <a:rPr sz="1000" b="1" i="0">
                          <a:solidFill>
                            <a:srgbClr val="FF0000"/>
                          </a:solidFill>
                          <a:latin typeface="+mn-ea"/>
                          <a:ea typeface="Segoe WPC"/>
                          <a:cs typeface="+mn-ea"/>
                        </a:rPr>
                        <a:t>0</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8000</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56</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Female</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136912</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Social Media</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Awareness</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6497.870068</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0.043919</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0.088031</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0</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2.399017</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7.396803</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19</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6</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9</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4</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688</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c>
                  <a:txBody>
                    <a:bodyPr/>
                    <a:p>
                      <a:pPr marL="60960" indent="0" algn="r" fontAlgn="ctr"/>
                      <a:r>
                        <a:rPr sz="1000" b="1" i="0">
                          <a:solidFill>
                            <a:srgbClr val="FF0000"/>
                          </a:solidFill>
                          <a:latin typeface="+mn-ea"/>
                          <a:ea typeface="Segoe WPC"/>
                          <a:cs typeface="+mn-ea"/>
                        </a:rPr>
                        <a:t>IsConfid</a:t>
                      </a:r>
                      <a:endParaRPr sz="1000" b="1" i="0">
                        <a:solidFill>
                          <a:srgbClr val="FF0000"/>
                        </a:solidFill>
                        <a:latin typeface="+mn-ea"/>
                        <a:ea typeface="Segoe WPC"/>
                        <a:cs typeface="+mn-ea"/>
                      </a:endParaRPr>
                    </a:p>
                  </a:txBody>
                  <a:tcPr marL="61277" marR="61277" marT="30797" marB="30797" anchor="ctr" anchorCtr="1">
                    <a:lnL>
                      <a:noFill/>
                    </a:lnL>
                    <a:lnR>
                      <a:noFill/>
                    </a:lnR>
                    <a:lnT>
                      <a:noFill/>
                    </a:lnT>
                    <a:lnB>
                      <a:noFill/>
                    </a:lnB>
                    <a:solidFill>
                      <a:schemeClr val="accent1">
                        <a:lumMod val="60000"/>
                        <a:lumOff val="40000"/>
                      </a:schemeClr>
                    </a:solidFill>
                  </a:tcPr>
                </a:tc>
              </a:tr>
            </a:tbl>
          </a:graphicData>
        </a:graphic>
      </p:graphicFrame>
      <p:sp>
        <p:nvSpPr>
          <p:cNvPr id="28" name="Content Placeholder 22"/>
          <p:cNvSpPr>
            <a:spLocks noGrp="1"/>
          </p:cNvSpPr>
          <p:nvPr/>
        </p:nvSpPr>
        <p:spPr>
          <a:xfrm>
            <a:off x="0" y="2616200"/>
            <a:ext cx="5868670" cy="521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Dependent variable:</a:t>
            </a:r>
            <a:endParaRPr lang="en-US" sz="2200"/>
          </a:p>
        </p:txBody>
      </p:sp>
      <p:graphicFrame>
        <p:nvGraphicFramePr>
          <p:cNvPr id="33" name="Table 32"/>
          <p:cNvGraphicFramePr/>
          <p:nvPr>
            <p:custDataLst>
              <p:tags r:id="rId3"/>
            </p:custDataLst>
          </p:nvPr>
        </p:nvGraphicFramePr>
        <p:xfrm>
          <a:off x="321945" y="3048000"/>
          <a:ext cx="1302385" cy="762000"/>
        </p:xfrm>
        <a:graphic>
          <a:graphicData uri="http://schemas.openxmlformats.org/drawingml/2006/table">
            <a:tbl>
              <a:tblPr firstRow="1" bandRow="1">
                <a:tableStyleId>{5C22544A-7EE6-4342-B048-85BDC9FD1C3A}</a:tableStyleId>
              </a:tblPr>
              <a:tblGrid>
                <a:gridCol w="1302385"/>
              </a:tblGrid>
              <a:tr h="381000">
                <a:tc>
                  <a:txBody>
                    <a:bodyPr/>
                    <a:p>
                      <a:pPr>
                        <a:buNone/>
                      </a:pPr>
                      <a:r>
                        <a:rPr lang="en-US" sz="1400">
                          <a:solidFill>
                            <a:srgbClr val="FF0000"/>
                          </a:solidFill>
                          <a:latin typeface="+mj-lt"/>
                          <a:cs typeface="+mj-lt"/>
                        </a:rPr>
                        <a:t>Conversion</a:t>
                      </a:r>
                      <a:endParaRPr lang="en-US" sz="1400">
                        <a:solidFill>
                          <a:srgbClr val="FF0000"/>
                        </a:solidFill>
                        <a:latin typeface="+mj-lt"/>
                        <a:cs typeface="+mj-lt"/>
                      </a:endParaRPr>
                    </a:p>
                  </a:txBody>
                  <a:tcPr>
                    <a:solidFill>
                      <a:schemeClr val="tx1">
                        <a:lumMod val="25000"/>
                        <a:lumOff val="75000"/>
                      </a:schemeClr>
                    </a:solidFill>
                  </a:tcPr>
                </a:tc>
              </a:tr>
              <a:tr h="381000">
                <a:tc>
                  <a:txBody>
                    <a:bodyPr/>
                    <a:p>
                      <a:pPr>
                        <a:buNone/>
                      </a:pPr>
                      <a:r>
                        <a:rPr lang="en-US" sz="1400">
                          <a:solidFill>
                            <a:srgbClr val="FF0000"/>
                          </a:solidFill>
                        </a:rPr>
                        <a:t>0/1</a:t>
                      </a:r>
                      <a:endParaRPr lang="en-US" sz="1400">
                        <a:solidFill>
                          <a:srgbClr val="FF0000"/>
                        </a:solidFill>
                      </a:endParaRPr>
                    </a:p>
                  </a:txBody>
                  <a:tcPr>
                    <a:solidFill>
                      <a:schemeClr val="tx1">
                        <a:lumMod val="25000"/>
                        <a:lumOff val="75000"/>
                      </a:schemeClr>
                    </a:solidFill>
                  </a:tcPr>
                </a:tc>
              </a:tr>
            </a:tbl>
          </a:graphicData>
        </a:graphic>
      </p:graphicFrame>
      <p:sp>
        <p:nvSpPr>
          <p:cNvPr id="34" name="Text Box 33"/>
          <p:cNvSpPr txBox="1"/>
          <p:nvPr/>
        </p:nvSpPr>
        <p:spPr>
          <a:xfrm>
            <a:off x="135255" y="4322445"/>
            <a:ext cx="5080000" cy="1814830"/>
          </a:xfrm>
          <a:prstGeom prst="rect">
            <a:avLst/>
          </a:prstGeom>
        </p:spPr>
        <p:txBody>
          <a:bodyPr>
            <a:spAutoFit/>
          </a:bodyPr>
          <a:p>
            <a:pPr marL="0" indent="0"/>
            <a:r>
              <a:rPr sz="1600" b="0" i="0">
                <a:solidFill>
                  <a:srgbClr val="FF0000"/>
                </a:solidFill>
                <a:latin typeface="Consolas" panose="020B0609020204030204"/>
                <a:ea typeface="Consolas" panose="020B0609020204030204"/>
              </a:rPr>
              <a:t>Age 0 Gender 0 Income 0 CampaignChannel 0 CampaignType 0 AdSpend 0 ClickThroughRate 0 ConversionRate 0 WebsiteVisits 0 PagesPerVisit 0 TimeOnSite 0 SocialShares 0 EmailOpens 0 EmailClicks 0 PreviousPurchases 0 LoyaltyPoints 0 Conversion 0 dtype: int64</a:t>
            </a:r>
            <a:endParaRPr sz="1600" b="0" i="0">
              <a:solidFill>
                <a:srgbClr val="FF0000"/>
              </a:solidFill>
              <a:latin typeface="Consolas" panose="020B0609020204030204"/>
              <a:ea typeface="Consolas" panose="020B0609020204030204"/>
            </a:endParaRPr>
          </a:p>
        </p:txBody>
      </p:sp>
      <p:sp>
        <p:nvSpPr>
          <p:cNvPr id="35" name="Content Placeholder 22"/>
          <p:cNvSpPr>
            <a:spLocks noGrp="1"/>
          </p:cNvSpPr>
          <p:nvPr/>
        </p:nvSpPr>
        <p:spPr>
          <a:xfrm>
            <a:off x="36830" y="3872865"/>
            <a:ext cx="5868670" cy="521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a:p>
        </p:txBody>
      </p:sp>
      <p:sp>
        <p:nvSpPr>
          <p:cNvPr id="39" name="Content Placeholder 22"/>
          <p:cNvSpPr>
            <a:spLocks noGrp="1"/>
          </p:cNvSpPr>
          <p:nvPr/>
        </p:nvSpPr>
        <p:spPr>
          <a:xfrm>
            <a:off x="135255" y="3872865"/>
            <a:ext cx="5868670" cy="521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Null /Duplicate values:</a:t>
            </a:r>
            <a:endParaRPr lang="en-US" sz="2200"/>
          </a:p>
        </p:txBody>
      </p:sp>
      <p:sp>
        <p:nvSpPr>
          <p:cNvPr id="41" name="Content Placeholder 22"/>
          <p:cNvSpPr>
            <a:spLocks noGrp="1"/>
          </p:cNvSpPr>
          <p:nvPr/>
        </p:nvSpPr>
        <p:spPr>
          <a:xfrm>
            <a:off x="6003925" y="2607310"/>
            <a:ext cx="5868670" cy="521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Dropping:</a:t>
            </a:r>
            <a:endParaRPr lang="en-US" sz="2200"/>
          </a:p>
        </p:txBody>
      </p:sp>
      <p:sp>
        <p:nvSpPr>
          <p:cNvPr id="42" name="Text Box 41"/>
          <p:cNvSpPr txBox="1"/>
          <p:nvPr/>
        </p:nvSpPr>
        <p:spPr>
          <a:xfrm>
            <a:off x="6286500" y="3048000"/>
            <a:ext cx="5466715" cy="337185"/>
          </a:xfrm>
          <a:prstGeom prst="rect">
            <a:avLst/>
          </a:prstGeom>
        </p:spPr>
        <p:txBody>
          <a:bodyPr wrap="square">
            <a:spAutoFit/>
          </a:bodyPr>
          <a:p>
            <a:pPr marL="0" indent="0" algn="l"/>
            <a:r>
              <a:rPr sz="1600" b="1" i="0">
                <a:solidFill>
                  <a:srgbClr val="FF0000"/>
                </a:solidFill>
                <a:latin typeface="Calibri" panose="020F0502020204030204" pitchFamily="34" charset="0"/>
                <a:ea typeface="Segoe WPC"/>
                <a:cs typeface="Calibri" panose="020F0502020204030204" pitchFamily="34" charset="0"/>
              </a:rPr>
              <a:t>CustomerID</a:t>
            </a:r>
            <a:r>
              <a:rPr lang="en-US" sz="1600" b="1" i="0">
                <a:solidFill>
                  <a:srgbClr val="FF0000"/>
                </a:solidFill>
                <a:latin typeface="Calibri" panose="020F0502020204030204" pitchFamily="34" charset="0"/>
                <a:ea typeface="Segoe WPC"/>
                <a:cs typeface="Calibri" panose="020F0502020204030204" pitchFamily="34" charset="0"/>
              </a:rPr>
              <a:t> : all unique vales</a:t>
            </a:r>
            <a:endParaRPr lang="en-US" sz="1600" b="1" i="0">
              <a:solidFill>
                <a:srgbClr val="FF0000"/>
              </a:solidFill>
              <a:latin typeface="Calibri" panose="020F0502020204030204" pitchFamily="34" charset="0"/>
              <a:ea typeface="Segoe WPC"/>
              <a:cs typeface="Calibri" panose="020F0502020204030204" pitchFamily="34" charset="0"/>
            </a:endParaRPr>
          </a:p>
        </p:txBody>
      </p:sp>
      <p:graphicFrame>
        <p:nvGraphicFramePr>
          <p:cNvPr id="44" name="Table 43"/>
          <p:cNvGraphicFramePr/>
          <p:nvPr>
            <p:custDataLst>
              <p:tags r:id="rId4"/>
            </p:custDataLst>
          </p:nvPr>
        </p:nvGraphicFramePr>
        <p:xfrm>
          <a:off x="6214110" y="3385185"/>
          <a:ext cx="5351780" cy="444500"/>
        </p:xfrm>
        <a:graphic>
          <a:graphicData uri="http://schemas.openxmlformats.org/drawingml/2006/table">
            <a:tbl>
              <a:tblPr/>
              <a:tblGrid>
                <a:gridCol w="5351780"/>
              </a:tblGrid>
              <a:tr h="444500">
                <a:tc>
                  <a:txBody>
                    <a:bodyPr/>
                    <a:p>
                      <a:pPr marL="60960" indent="0" algn="l" fontAlgn="ctr"/>
                      <a:r>
                        <a:rPr sz="1600" b="1" i="0">
                          <a:solidFill>
                            <a:srgbClr val="FF0000"/>
                          </a:solidFill>
                          <a:ea typeface="Segoe WPC"/>
                          <a:cs typeface="+mn-lt"/>
                        </a:rPr>
                        <a:t>AdvertisingTool</a:t>
                      </a:r>
                      <a:r>
                        <a:rPr lang="en-US" sz="1600" b="1" i="0">
                          <a:solidFill>
                            <a:srgbClr val="FF0000"/>
                          </a:solidFill>
                          <a:ea typeface="Segoe WPC"/>
                          <a:cs typeface="+mn-lt"/>
                        </a:rPr>
                        <a:t> : no unique values</a:t>
                      </a:r>
                      <a:endParaRPr lang="en-US" sz="1600" b="1" i="0">
                        <a:solidFill>
                          <a:srgbClr val="FF0000"/>
                        </a:solidFill>
                        <a:ea typeface="Segoe WPC"/>
                        <a:cs typeface="+mn-lt"/>
                      </a:endParaRPr>
                    </a:p>
                  </a:txBody>
                  <a:tcPr marL="61277" marR="61277" marT="30797" marB="30797" anchor="ctr" anchorCtr="0">
                    <a:lnL>
                      <a:noFill/>
                    </a:lnL>
                    <a:lnR>
                      <a:noFill/>
                    </a:lnR>
                    <a:lnT>
                      <a:noFill/>
                    </a:lnT>
                    <a:lnB>
                      <a:noFill/>
                    </a:lnB>
                    <a:noFill/>
                  </a:tcPr>
                </a:tc>
              </a:tr>
            </a:tbl>
          </a:graphicData>
        </a:graphic>
      </p:graphicFrame>
      <p:graphicFrame>
        <p:nvGraphicFramePr>
          <p:cNvPr id="45" name="Table 44"/>
          <p:cNvGraphicFramePr/>
          <p:nvPr>
            <p:custDataLst>
              <p:tags r:id="rId5"/>
            </p:custDataLst>
          </p:nvPr>
        </p:nvGraphicFramePr>
        <p:xfrm>
          <a:off x="6286500" y="3799840"/>
          <a:ext cx="5373370" cy="444500"/>
        </p:xfrm>
        <a:graphic>
          <a:graphicData uri="http://schemas.openxmlformats.org/drawingml/2006/table">
            <a:tbl>
              <a:tblPr/>
              <a:tblGrid>
                <a:gridCol w="5373370"/>
              </a:tblGrid>
              <a:tr h="444500">
                <a:tc>
                  <a:txBody>
                    <a:bodyPr/>
                    <a:p>
                      <a:pPr marL="0" indent="0" algn="l"/>
                      <a:r>
                        <a:rPr sz="1600" b="1">
                          <a:solidFill>
                            <a:srgbClr val="FF0000"/>
                          </a:solidFill>
                          <a:ea typeface="Segoe WPC"/>
                          <a:cs typeface="+mn-lt"/>
                          <a:sym typeface="+mn-ea"/>
                        </a:rPr>
                        <a:t>AdvertisingPlatform</a:t>
                      </a:r>
                      <a:r>
                        <a:rPr lang="en-US" sz="1600" b="1">
                          <a:solidFill>
                            <a:srgbClr val="FF0000"/>
                          </a:solidFill>
                          <a:ea typeface="Segoe WPC"/>
                          <a:cs typeface="+mn-lt"/>
                          <a:sym typeface="+mn-ea"/>
                        </a:rPr>
                        <a:t> : no unique values</a:t>
                      </a:r>
                      <a:endParaRPr lang="en-US" sz="1600" b="1" i="0">
                        <a:solidFill>
                          <a:srgbClr val="FF0000"/>
                        </a:solidFill>
                        <a:ea typeface="Segoe WPC"/>
                        <a:cs typeface="+mn-lt"/>
                        <a:sym typeface="+mn-ea"/>
                      </a:endParaRPr>
                    </a:p>
                  </a:txBody>
                  <a:tcPr marL="61277" marR="61277" marT="30797" marB="30797" anchor="ctr" anchorCtr="0">
                    <a:lnL>
                      <a:noFill/>
                    </a:lnL>
                    <a:lnR>
                      <a:noFill/>
                    </a:lnR>
                    <a:lnT>
                      <a:noFill/>
                    </a:lnT>
                    <a:lnB>
                      <a:noFill/>
                    </a:lnB>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541" y="165516"/>
            <a:ext cx="10834233" cy="612775"/>
          </a:xfrm>
        </p:spPr>
        <p:txBody>
          <a:bodyPr>
            <a:normAutofit/>
          </a:bodyPr>
          <a:lstStyle/>
          <a:p>
            <a:pPr algn="ctr"/>
            <a:r>
              <a:rPr lang="en-US" dirty="0"/>
              <a:t>Exploratory Data Analysis</a:t>
            </a:r>
            <a:endParaRPr lang="en-US" dirty="0"/>
          </a:p>
        </p:txBody>
      </p:sp>
      <p:sp>
        <p:nvSpPr>
          <p:cNvPr id="2" name="Content Placeholder 1"/>
          <p:cNvSpPr>
            <a:spLocks noGrp="1"/>
          </p:cNvSpPr>
          <p:nvPr>
            <p:ph sz="half" idx="1"/>
          </p:nvPr>
        </p:nvSpPr>
        <p:spPr>
          <a:xfrm>
            <a:off x="625541" y="1140405"/>
            <a:ext cx="5340919" cy="4399442"/>
          </a:xfrm>
        </p:spPr>
        <p:txBody>
          <a:bodyPr lIns="0" tIns="0" rIns="0" bIns="0" numCol="2">
            <a:normAutofit/>
          </a:bodyPr>
          <a:lstStyle/>
          <a:p>
            <a:pPr marL="0" indent="0">
              <a:buNone/>
            </a:pPr>
            <a:r>
              <a:rPr lang="en-US" altLang="en-IN" sz="2200" b="1" dirty="0"/>
              <a:t>Target variable</a:t>
            </a:r>
            <a:endParaRPr lang="en-US" altLang="en-IN" sz="2200" b="1" dirty="0"/>
          </a:p>
          <a:p>
            <a:pPr marL="0" indent="0">
              <a:buNone/>
            </a:pPr>
            <a:endParaRPr lang="en-US" altLang="en-IN" sz="2200" b="1" dirty="0"/>
          </a:p>
        </p:txBody>
      </p:sp>
      <p:pic>
        <p:nvPicPr>
          <p:cNvPr id="3" name="Content Placeholder 2"/>
          <p:cNvPicPr>
            <a:picLocks noChangeAspect="1"/>
          </p:cNvPicPr>
          <p:nvPr>
            <p:ph sz="half" idx="2"/>
          </p:nvPr>
        </p:nvPicPr>
        <p:blipFill>
          <a:blip r:embed="rId1"/>
          <a:stretch>
            <a:fillRect/>
          </a:stretch>
        </p:blipFill>
        <p:spPr>
          <a:xfrm>
            <a:off x="239395" y="1700530"/>
            <a:ext cx="5043170" cy="4200525"/>
          </a:xfrm>
          <a:prstGeom prst="rect">
            <a:avLst/>
          </a:prstGeom>
        </p:spPr>
      </p:pic>
      <p:sp>
        <p:nvSpPr>
          <p:cNvPr id="5" name="Content Placeholder 1"/>
          <p:cNvSpPr>
            <a:spLocks noGrp="1"/>
          </p:cNvSpPr>
          <p:nvPr/>
        </p:nvSpPr>
        <p:spPr>
          <a:xfrm>
            <a:off x="6206556" y="1140405"/>
            <a:ext cx="5340919" cy="4399442"/>
          </a:xfrm>
          <a:prstGeom prst="rect">
            <a:avLst/>
          </a:prstGeom>
        </p:spPr>
        <p:txBody>
          <a:bodyPr vert="horz" lIns="0" tIns="0" rIns="0" bIns="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IN" sz="2200" b="1" dirty="0"/>
              <a:t>Distribustion of Categorical Varibles</a:t>
            </a:r>
            <a:endParaRPr lang="en-US" altLang="en-IN" sz="2200" b="1" dirty="0"/>
          </a:p>
          <a:p>
            <a:pPr marL="0" indent="0">
              <a:buNone/>
            </a:pPr>
            <a:endParaRPr lang="en-US" altLang="en-IN" sz="2200" b="1" dirty="0"/>
          </a:p>
        </p:txBody>
      </p:sp>
      <p:pic>
        <p:nvPicPr>
          <p:cNvPr id="7" name="Picture 6"/>
          <p:cNvPicPr>
            <a:picLocks noChangeAspect="1"/>
          </p:cNvPicPr>
          <p:nvPr/>
        </p:nvPicPr>
        <p:blipFill>
          <a:blip r:embed="rId2"/>
          <a:stretch>
            <a:fillRect/>
          </a:stretch>
        </p:blipFill>
        <p:spPr>
          <a:xfrm>
            <a:off x="6206490" y="2429510"/>
            <a:ext cx="4937760" cy="1821180"/>
          </a:xfrm>
          <a:prstGeom prst="rect">
            <a:avLst/>
          </a:prstGeom>
        </p:spPr>
      </p:pic>
      <p:sp>
        <p:nvSpPr>
          <p:cNvPr id="9" name="Text Box 8"/>
          <p:cNvSpPr txBox="1"/>
          <p:nvPr/>
        </p:nvSpPr>
        <p:spPr>
          <a:xfrm>
            <a:off x="6426835" y="4585335"/>
            <a:ext cx="5255260" cy="954405"/>
          </a:xfrm>
          <a:prstGeom prst="rect">
            <a:avLst/>
          </a:prstGeom>
          <a:noFill/>
        </p:spPr>
        <p:txBody>
          <a:bodyPr wrap="square" rtlCol="0">
            <a:noAutofit/>
          </a:bodyPr>
          <a:p>
            <a:r>
              <a:rPr lang="en-US"/>
              <a:t>Insights:</a:t>
            </a:r>
            <a:endParaRPr lang="en-US"/>
          </a:p>
          <a:p>
            <a:r>
              <a:rPr lang="en-US"/>
              <a:t>- Imbalanced data set</a:t>
            </a:r>
            <a:endParaRPr lang="en-US"/>
          </a:p>
          <a:p>
            <a:r>
              <a:rPr lang="en-US"/>
              <a:t>- Fair distribution of categorical varibles</a:t>
            </a:r>
            <a:br>
              <a:rPr lang="en-US"/>
            </a:br>
            <a:r>
              <a:rPr lang="en-US"/>
              <a:t>- Non- linear dense data </a:t>
            </a:r>
            <a:endParaRPr lang="en-US"/>
          </a:p>
          <a:p>
            <a:r>
              <a:rPr lang="en-US"/>
              <a:t>- No outliers present</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Content Placeholder 1"/>
          <p:cNvSpPr>
            <a:spLocks noGrp="1"/>
          </p:cNvSpPr>
          <p:nvPr/>
        </p:nvSpPr>
        <p:spPr>
          <a:xfrm>
            <a:off x="465455" y="1104900"/>
            <a:ext cx="5340985" cy="3883025"/>
          </a:xfrm>
          <a:prstGeom prst="rect">
            <a:avLst/>
          </a:prstGeom>
        </p:spPr>
        <p:txBody>
          <a:bodyPr vert="horz" lIns="0" tIns="0" rIns="0" bIns="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IN" sz="2200" b="1" dirty="0"/>
          </a:p>
        </p:txBody>
      </p:sp>
      <p:pic>
        <p:nvPicPr>
          <p:cNvPr id="15" name="Content Placeholder 14"/>
          <p:cNvPicPr>
            <a:picLocks noChangeAspect="1"/>
          </p:cNvPicPr>
          <p:nvPr>
            <p:ph sz="half" idx="2"/>
          </p:nvPr>
        </p:nvPicPr>
        <p:blipFill>
          <a:blip r:embed="rId1"/>
          <a:stretch>
            <a:fillRect/>
          </a:stretch>
        </p:blipFill>
        <p:spPr>
          <a:xfrm>
            <a:off x="696595" y="855980"/>
            <a:ext cx="4449445" cy="2614930"/>
          </a:xfrm>
          <a:prstGeom prst="rect">
            <a:avLst/>
          </a:prstGeom>
        </p:spPr>
      </p:pic>
      <p:sp>
        <p:nvSpPr>
          <p:cNvPr id="13" name="Content Placeholder 12"/>
          <p:cNvSpPr/>
          <p:nvPr>
            <p:ph sz="half" idx="1"/>
          </p:nvPr>
        </p:nvSpPr>
        <p:spPr>
          <a:xfrm>
            <a:off x="365760" y="561975"/>
            <a:ext cx="5110480" cy="4269740"/>
          </a:xfrm>
        </p:spPr>
        <p:txBody>
          <a:bodyPr/>
          <a:p>
            <a:pPr marL="0" indent="0">
              <a:buNone/>
            </a:pPr>
            <a:r>
              <a:rPr lang="en-US" sz="2200"/>
              <a:t>Age</a:t>
            </a:r>
            <a:endParaRPr lang="en-US" sz="2200"/>
          </a:p>
          <a:p>
            <a:pPr marL="0" indent="0">
              <a:buNone/>
            </a:pPr>
            <a:endParaRPr lang="en-US" sz="2200"/>
          </a:p>
          <a:p>
            <a:pPr marL="0" indent="0">
              <a:buNone/>
            </a:pPr>
            <a:endParaRPr lang="en-US" sz="2200"/>
          </a:p>
        </p:txBody>
      </p:sp>
      <p:sp>
        <p:nvSpPr>
          <p:cNvPr id="14" name="Title 13"/>
          <p:cNvSpPr>
            <a:spLocks noGrp="1"/>
          </p:cNvSpPr>
          <p:nvPr>
            <p:ph type="title"/>
          </p:nvPr>
        </p:nvSpPr>
        <p:spPr>
          <a:xfrm>
            <a:off x="625541" y="62646"/>
            <a:ext cx="10834233" cy="612775"/>
          </a:xfrm>
        </p:spPr>
        <p:txBody>
          <a:bodyPr>
            <a:normAutofit/>
          </a:bodyPr>
          <a:p>
            <a:pPr algn="ctr"/>
            <a:r>
              <a:rPr lang="en-US" sz="2800" dirty="0"/>
              <a:t>Distribution of Continous Variables</a:t>
            </a:r>
            <a:endParaRPr lang="en-US" sz="2800" dirty="0"/>
          </a:p>
        </p:txBody>
      </p:sp>
      <p:sp>
        <p:nvSpPr>
          <p:cNvPr id="16" name="Content Placeholder 12"/>
          <p:cNvSpPr/>
          <p:nvPr/>
        </p:nvSpPr>
        <p:spPr>
          <a:xfrm>
            <a:off x="144780" y="3248025"/>
            <a:ext cx="10912475" cy="209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Income</a:t>
            </a:r>
            <a:endParaRPr lang="en-US" sz="2200"/>
          </a:p>
          <a:p>
            <a:pPr marL="0" indent="0">
              <a:buNone/>
            </a:pPr>
            <a:endParaRPr lang="en-US" sz="2200"/>
          </a:p>
          <a:p>
            <a:pPr marL="0" indent="0">
              <a:buNone/>
            </a:pPr>
            <a:endParaRPr lang="en-US" sz="2200"/>
          </a:p>
        </p:txBody>
      </p:sp>
      <p:pic>
        <p:nvPicPr>
          <p:cNvPr id="17" name="Picture 16"/>
          <p:cNvPicPr>
            <a:picLocks noChangeAspect="1"/>
          </p:cNvPicPr>
          <p:nvPr/>
        </p:nvPicPr>
        <p:blipFill>
          <a:blip r:embed="rId2"/>
          <a:stretch>
            <a:fillRect/>
          </a:stretch>
        </p:blipFill>
        <p:spPr>
          <a:xfrm>
            <a:off x="696595" y="3651250"/>
            <a:ext cx="4235450" cy="2299970"/>
          </a:xfrm>
          <a:prstGeom prst="rect">
            <a:avLst/>
          </a:prstGeom>
        </p:spPr>
      </p:pic>
      <p:pic>
        <p:nvPicPr>
          <p:cNvPr id="19" name="Picture 18"/>
          <p:cNvPicPr>
            <a:picLocks noChangeAspect="1"/>
          </p:cNvPicPr>
          <p:nvPr/>
        </p:nvPicPr>
        <p:blipFill>
          <a:blip r:embed="rId3"/>
          <a:stretch>
            <a:fillRect/>
          </a:stretch>
        </p:blipFill>
        <p:spPr>
          <a:xfrm>
            <a:off x="6616065" y="675640"/>
            <a:ext cx="3956685" cy="2868930"/>
          </a:xfrm>
          <a:prstGeom prst="rect">
            <a:avLst/>
          </a:prstGeom>
        </p:spPr>
      </p:pic>
      <p:pic>
        <p:nvPicPr>
          <p:cNvPr id="20" name="Picture 19"/>
          <p:cNvPicPr>
            <a:picLocks noChangeAspect="1"/>
          </p:cNvPicPr>
          <p:nvPr/>
        </p:nvPicPr>
        <p:blipFill>
          <a:blip r:embed="rId4"/>
          <a:stretch>
            <a:fillRect/>
          </a:stretch>
        </p:blipFill>
        <p:spPr>
          <a:xfrm>
            <a:off x="6793865" y="3561080"/>
            <a:ext cx="3931920" cy="2456180"/>
          </a:xfrm>
          <a:prstGeom prst="rect">
            <a:avLst/>
          </a:prstGeom>
        </p:spPr>
      </p:pic>
      <p:sp>
        <p:nvSpPr>
          <p:cNvPr id="21" name="Content Placeholder 12"/>
          <p:cNvSpPr/>
          <p:nvPr/>
        </p:nvSpPr>
        <p:spPr>
          <a:xfrm>
            <a:off x="5476240" y="675640"/>
            <a:ext cx="5110480" cy="4269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Adspend</a:t>
            </a:r>
            <a:endParaRPr lang="en-US" sz="2200"/>
          </a:p>
          <a:p>
            <a:pPr marL="0" indent="0">
              <a:buNone/>
            </a:pPr>
            <a:endParaRPr lang="en-US" sz="2200"/>
          </a:p>
          <a:p>
            <a:pPr marL="0" indent="0">
              <a:buNone/>
            </a:pPr>
            <a:endParaRPr lang="en-US" sz="2200"/>
          </a:p>
        </p:txBody>
      </p:sp>
      <p:sp>
        <p:nvSpPr>
          <p:cNvPr id="23" name="Text Box 22"/>
          <p:cNvSpPr txBox="1"/>
          <p:nvPr/>
        </p:nvSpPr>
        <p:spPr>
          <a:xfrm>
            <a:off x="5476240" y="3348990"/>
            <a:ext cx="4064000" cy="429895"/>
          </a:xfrm>
          <a:prstGeom prst="rect">
            <a:avLst/>
          </a:prstGeom>
          <a:noFill/>
        </p:spPr>
        <p:txBody>
          <a:bodyPr wrap="square" rtlCol="0">
            <a:spAutoFit/>
          </a:bodyPr>
          <a:p>
            <a:r>
              <a:rPr lang="en-US" sz="2200"/>
              <a:t>Website Visits</a:t>
            </a:r>
            <a:endParaRPr lang="en-US" sz="2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Content Placeholder 1"/>
          <p:cNvSpPr>
            <a:spLocks noGrp="1"/>
          </p:cNvSpPr>
          <p:nvPr/>
        </p:nvSpPr>
        <p:spPr>
          <a:xfrm>
            <a:off x="465455" y="1104900"/>
            <a:ext cx="5340985" cy="3883025"/>
          </a:xfrm>
          <a:prstGeom prst="rect">
            <a:avLst/>
          </a:prstGeom>
        </p:spPr>
        <p:txBody>
          <a:bodyPr vert="horz" lIns="0" tIns="0" rIns="0" bIns="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IN" sz="2200" b="1" dirty="0"/>
          </a:p>
        </p:txBody>
      </p:sp>
      <p:sp>
        <p:nvSpPr>
          <p:cNvPr id="13" name="Content Placeholder 12"/>
          <p:cNvSpPr/>
          <p:nvPr>
            <p:ph sz="half" idx="1"/>
          </p:nvPr>
        </p:nvSpPr>
        <p:spPr>
          <a:xfrm>
            <a:off x="536575" y="752475"/>
            <a:ext cx="1267460" cy="548005"/>
          </a:xfrm>
        </p:spPr>
        <p:txBody>
          <a:bodyPr/>
          <a:p>
            <a:pPr marL="0" indent="0">
              <a:buNone/>
            </a:pPr>
            <a:r>
              <a:rPr lang="en-US" sz="2200"/>
              <a:t>Age</a:t>
            </a:r>
            <a:endParaRPr lang="en-US" sz="2200"/>
          </a:p>
          <a:p>
            <a:pPr marL="0" indent="0">
              <a:buNone/>
            </a:pPr>
            <a:endParaRPr lang="en-US" sz="2200"/>
          </a:p>
          <a:p>
            <a:pPr marL="0" indent="0">
              <a:buNone/>
            </a:pPr>
            <a:endParaRPr lang="en-US" sz="2200"/>
          </a:p>
        </p:txBody>
      </p:sp>
      <p:sp>
        <p:nvSpPr>
          <p:cNvPr id="14" name="Title 13"/>
          <p:cNvSpPr>
            <a:spLocks noGrp="1"/>
          </p:cNvSpPr>
          <p:nvPr>
            <p:ph type="title"/>
          </p:nvPr>
        </p:nvSpPr>
        <p:spPr>
          <a:xfrm>
            <a:off x="-247584" y="139481"/>
            <a:ext cx="10834233" cy="612775"/>
          </a:xfrm>
        </p:spPr>
        <p:txBody>
          <a:bodyPr>
            <a:normAutofit/>
          </a:bodyPr>
          <a:p>
            <a:pPr algn="ctr"/>
            <a:r>
              <a:rPr lang="en-US" sz="2800" dirty="0"/>
              <a:t>Checking for Outliers</a:t>
            </a:r>
            <a:endParaRPr lang="en-US" sz="2800" dirty="0"/>
          </a:p>
        </p:txBody>
      </p:sp>
      <p:sp>
        <p:nvSpPr>
          <p:cNvPr id="16" name="Content Placeholder 12"/>
          <p:cNvSpPr/>
          <p:nvPr/>
        </p:nvSpPr>
        <p:spPr>
          <a:xfrm>
            <a:off x="320675" y="3583305"/>
            <a:ext cx="3404235"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Income</a:t>
            </a:r>
            <a:endParaRPr lang="en-US" sz="2200"/>
          </a:p>
          <a:p>
            <a:pPr marL="0" indent="0">
              <a:buNone/>
            </a:pPr>
            <a:endParaRPr lang="en-US" sz="2200"/>
          </a:p>
          <a:p>
            <a:pPr marL="0" indent="0">
              <a:buNone/>
            </a:pPr>
            <a:endParaRPr lang="en-US" sz="2200"/>
          </a:p>
        </p:txBody>
      </p:sp>
      <p:sp>
        <p:nvSpPr>
          <p:cNvPr id="21" name="Content Placeholder 12"/>
          <p:cNvSpPr/>
          <p:nvPr/>
        </p:nvSpPr>
        <p:spPr>
          <a:xfrm>
            <a:off x="5476240" y="752475"/>
            <a:ext cx="5110480" cy="4269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Adspend</a:t>
            </a:r>
            <a:endParaRPr lang="en-US" sz="2200"/>
          </a:p>
          <a:p>
            <a:pPr marL="0" indent="0">
              <a:buNone/>
            </a:pPr>
            <a:endParaRPr lang="en-US" sz="2200"/>
          </a:p>
          <a:p>
            <a:pPr marL="0" indent="0">
              <a:buNone/>
            </a:pPr>
            <a:endParaRPr lang="en-US" sz="2200"/>
          </a:p>
        </p:txBody>
      </p:sp>
      <p:sp>
        <p:nvSpPr>
          <p:cNvPr id="23" name="Text Box 22"/>
          <p:cNvSpPr txBox="1"/>
          <p:nvPr/>
        </p:nvSpPr>
        <p:spPr>
          <a:xfrm>
            <a:off x="5476240" y="3583305"/>
            <a:ext cx="4064000" cy="429895"/>
          </a:xfrm>
          <a:prstGeom prst="rect">
            <a:avLst/>
          </a:prstGeom>
          <a:noFill/>
        </p:spPr>
        <p:txBody>
          <a:bodyPr wrap="square" rtlCol="0">
            <a:spAutoFit/>
          </a:bodyPr>
          <a:p>
            <a:r>
              <a:rPr lang="en-US" sz="2200"/>
              <a:t>Time on Site</a:t>
            </a:r>
            <a:endParaRPr lang="en-US" sz="2200"/>
          </a:p>
        </p:txBody>
      </p:sp>
      <p:pic>
        <p:nvPicPr>
          <p:cNvPr id="3" name="Content Placeholder 2"/>
          <p:cNvPicPr>
            <a:picLocks noChangeAspect="1"/>
          </p:cNvPicPr>
          <p:nvPr>
            <p:ph sz="half" idx="2"/>
          </p:nvPr>
        </p:nvPicPr>
        <p:blipFill>
          <a:blip r:embed="rId1"/>
          <a:stretch>
            <a:fillRect/>
          </a:stretch>
        </p:blipFill>
        <p:spPr>
          <a:xfrm>
            <a:off x="674370" y="1104265"/>
            <a:ext cx="3802380" cy="2555875"/>
          </a:xfrm>
          <a:prstGeom prst="rect">
            <a:avLst/>
          </a:prstGeom>
        </p:spPr>
      </p:pic>
      <p:pic>
        <p:nvPicPr>
          <p:cNvPr id="4" name="Picture 3"/>
          <p:cNvPicPr>
            <a:picLocks noChangeAspect="1"/>
          </p:cNvPicPr>
          <p:nvPr/>
        </p:nvPicPr>
        <p:blipFill>
          <a:blip r:embed="rId2"/>
          <a:stretch>
            <a:fillRect/>
          </a:stretch>
        </p:blipFill>
        <p:spPr>
          <a:xfrm>
            <a:off x="536575" y="3859530"/>
            <a:ext cx="4131945" cy="2312035"/>
          </a:xfrm>
          <a:prstGeom prst="rect">
            <a:avLst/>
          </a:prstGeom>
        </p:spPr>
      </p:pic>
      <p:pic>
        <p:nvPicPr>
          <p:cNvPr id="7" name="Picture 6"/>
          <p:cNvPicPr>
            <a:picLocks noChangeAspect="1"/>
          </p:cNvPicPr>
          <p:nvPr/>
        </p:nvPicPr>
        <p:blipFill>
          <a:blip r:embed="rId3"/>
          <a:stretch>
            <a:fillRect/>
          </a:stretch>
        </p:blipFill>
        <p:spPr>
          <a:xfrm>
            <a:off x="6032500" y="1104265"/>
            <a:ext cx="4434205" cy="2361565"/>
          </a:xfrm>
          <a:prstGeom prst="rect">
            <a:avLst/>
          </a:prstGeom>
        </p:spPr>
      </p:pic>
      <p:pic>
        <p:nvPicPr>
          <p:cNvPr id="8" name="Picture 7"/>
          <p:cNvPicPr>
            <a:picLocks noChangeAspect="1"/>
          </p:cNvPicPr>
          <p:nvPr/>
        </p:nvPicPr>
        <p:blipFill>
          <a:blip r:embed="rId4"/>
          <a:stretch>
            <a:fillRect/>
          </a:stretch>
        </p:blipFill>
        <p:spPr>
          <a:xfrm>
            <a:off x="6090920" y="3912235"/>
            <a:ext cx="4203700" cy="22593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Content Placeholder 1"/>
          <p:cNvSpPr>
            <a:spLocks noGrp="1"/>
          </p:cNvSpPr>
          <p:nvPr/>
        </p:nvSpPr>
        <p:spPr>
          <a:xfrm>
            <a:off x="465455" y="1104900"/>
            <a:ext cx="5340985" cy="3883025"/>
          </a:xfrm>
          <a:prstGeom prst="rect">
            <a:avLst/>
          </a:prstGeom>
        </p:spPr>
        <p:txBody>
          <a:bodyPr vert="horz" lIns="0" tIns="0" rIns="0" bIns="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IN" sz="2200" b="1" dirty="0"/>
          </a:p>
        </p:txBody>
      </p:sp>
      <p:sp>
        <p:nvSpPr>
          <p:cNvPr id="14" name="Title 13"/>
          <p:cNvSpPr>
            <a:spLocks noGrp="1"/>
          </p:cNvSpPr>
          <p:nvPr>
            <p:ph type="title" idx="4294967295"/>
          </p:nvPr>
        </p:nvSpPr>
        <p:spPr>
          <a:xfrm>
            <a:off x="-80010" y="123825"/>
            <a:ext cx="10834370" cy="612775"/>
          </a:xfrm>
        </p:spPr>
        <p:txBody>
          <a:bodyPr>
            <a:normAutofit/>
          </a:bodyPr>
          <a:p>
            <a:pPr algn="ctr"/>
            <a:r>
              <a:rPr lang="en-US" sz="2800" dirty="0"/>
              <a:t>Heat maps-Descretization</a:t>
            </a:r>
            <a:endParaRPr lang="en-US" sz="2800" dirty="0"/>
          </a:p>
        </p:txBody>
      </p:sp>
      <p:pic>
        <p:nvPicPr>
          <p:cNvPr id="2" name="Picture 1"/>
          <p:cNvPicPr>
            <a:picLocks noChangeAspect="1"/>
          </p:cNvPicPr>
          <p:nvPr/>
        </p:nvPicPr>
        <p:blipFill>
          <a:blip r:embed="rId1"/>
          <a:stretch>
            <a:fillRect/>
          </a:stretch>
        </p:blipFill>
        <p:spPr>
          <a:xfrm>
            <a:off x="465455" y="585470"/>
            <a:ext cx="3865880" cy="2938145"/>
          </a:xfrm>
          <a:prstGeom prst="rect">
            <a:avLst/>
          </a:prstGeom>
        </p:spPr>
      </p:pic>
      <p:pic>
        <p:nvPicPr>
          <p:cNvPr id="10" name="Content Placeholder 9"/>
          <p:cNvPicPr>
            <a:picLocks noChangeAspect="1"/>
          </p:cNvPicPr>
          <p:nvPr>
            <p:ph sz="half" idx="4294967295"/>
          </p:nvPr>
        </p:nvPicPr>
        <p:blipFill>
          <a:blip r:embed="rId2"/>
          <a:stretch>
            <a:fillRect/>
          </a:stretch>
        </p:blipFill>
        <p:spPr>
          <a:xfrm>
            <a:off x="4361815" y="585470"/>
            <a:ext cx="3756025" cy="2828925"/>
          </a:xfrm>
          <a:prstGeom prst="rect">
            <a:avLst/>
          </a:prstGeom>
        </p:spPr>
      </p:pic>
      <p:pic>
        <p:nvPicPr>
          <p:cNvPr id="17" name="Picture 16"/>
          <p:cNvPicPr>
            <a:picLocks noChangeAspect="1"/>
          </p:cNvPicPr>
          <p:nvPr/>
        </p:nvPicPr>
        <p:blipFill>
          <a:blip r:embed="rId3"/>
          <a:stretch>
            <a:fillRect/>
          </a:stretch>
        </p:blipFill>
        <p:spPr>
          <a:xfrm>
            <a:off x="465455" y="3523615"/>
            <a:ext cx="3691890" cy="2617470"/>
          </a:xfrm>
          <a:prstGeom prst="rect">
            <a:avLst/>
          </a:prstGeom>
        </p:spPr>
      </p:pic>
      <p:pic>
        <p:nvPicPr>
          <p:cNvPr id="18" name="Picture 17"/>
          <p:cNvPicPr>
            <a:picLocks noChangeAspect="1"/>
          </p:cNvPicPr>
          <p:nvPr/>
        </p:nvPicPr>
        <p:blipFill>
          <a:blip r:embed="rId4"/>
          <a:stretch>
            <a:fillRect/>
          </a:stretch>
        </p:blipFill>
        <p:spPr>
          <a:xfrm>
            <a:off x="4379595" y="3429000"/>
            <a:ext cx="3631565" cy="2649220"/>
          </a:xfrm>
          <a:prstGeom prst="rect">
            <a:avLst/>
          </a:prstGeom>
        </p:spPr>
      </p:pic>
      <p:pic>
        <p:nvPicPr>
          <p:cNvPr id="19" name="Picture 18"/>
          <p:cNvPicPr>
            <a:picLocks noChangeAspect="1"/>
          </p:cNvPicPr>
          <p:nvPr/>
        </p:nvPicPr>
        <p:blipFill>
          <a:blip r:embed="rId5"/>
          <a:stretch>
            <a:fillRect/>
          </a:stretch>
        </p:blipFill>
        <p:spPr>
          <a:xfrm>
            <a:off x="8284845" y="584835"/>
            <a:ext cx="3456940" cy="2689225"/>
          </a:xfrm>
          <a:prstGeom prst="rect">
            <a:avLst/>
          </a:prstGeom>
        </p:spPr>
      </p:pic>
      <p:pic>
        <p:nvPicPr>
          <p:cNvPr id="20" name="Picture 19"/>
          <p:cNvPicPr>
            <a:picLocks noChangeAspect="1"/>
          </p:cNvPicPr>
          <p:nvPr/>
        </p:nvPicPr>
        <p:blipFill>
          <a:blip r:embed="rId6"/>
          <a:stretch>
            <a:fillRect/>
          </a:stretch>
        </p:blipFill>
        <p:spPr>
          <a:xfrm>
            <a:off x="8365490" y="3429000"/>
            <a:ext cx="3296285" cy="250507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394_1*a*1"/>
  <p:tag name="KSO_WM_TEMPLATE_CATEGORY" val="custom"/>
  <p:tag name="KSO_WM_TEMPLATE_INDEX" val="20238394"/>
  <p:tag name="KSO_WM_UNIT_LAYERLEVEL" val="1"/>
  <p:tag name="KSO_WM_TAG_VERSION" val="3.0"/>
  <p:tag name="KSO_WM_BEAUTIFY_FLAG" val="#wm#"/>
  <p:tag name="KSO_WM_UNIT_PRESET_TEXT" val="Your title here"/>
  <p:tag name="KSO_WM_DIAGRAM_GROUP_CODE" val="l1-1"/>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394_1*a*1"/>
  <p:tag name="KSO_WM_TEMPLATE_CATEGORY" val="custom"/>
  <p:tag name="KSO_WM_TEMPLATE_INDEX" val="20238394"/>
  <p:tag name="KSO_WM_UNIT_LAYERLEVEL" val="1"/>
  <p:tag name="KSO_WM_TAG_VERSION" val="3.0"/>
  <p:tag name="KSO_WM_BEAUTIFY_FLAG" val="#wm#"/>
  <p:tag name="KSO_WM_UNIT_PRESET_TEXT" val="Your title here"/>
  <p:tag name="KSO_WM_DIAGRAM_GROUP_CODE" val="l1-1"/>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394_1*a*1"/>
  <p:tag name="KSO_WM_TEMPLATE_CATEGORY" val="custom"/>
  <p:tag name="KSO_WM_TEMPLATE_INDEX" val="20238394"/>
  <p:tag name="KSO_WM_UNIT_LAYERLEVEL" val="1"/>
  <p:tag name="KSO_WM_TAG_VERSION" val="3.0"/>
  <p:tag name="KSO_WM_BEAUTIFY_FLAG" val="#wm#"/>
  <p:tag name="KSO_WM_UNIT_PRESET_TEXT" val="Your title here"/>
  <p:tag name="KSO_WM_DIAGRAM_GROUP_CODE" val="l1-1"/>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394_1*a*1"/>
  <p:tag name="KSO_WM_TEMPLATE_CATEGORY" val="custom"/>
  <p:tag name="KSO_WM_TEMPLATE_INDEX" val="20238394"/>
  <p:tag name="KSO_WM_UNIT_LAYERLEVEL" val="1"/>
  <p:tag name="KSO_WM_TAG_VERSION" val="3.0"/>
  <p:tag name="KSO_WM_BEAUTIFY_FLAG" val="#wm#"/>
  <p:tag name="KSO_WM_UNIT_PRESET_TEXT" val="Your title here"/>
  <p:tag name="KSO_WM_DIAGRAM_GROUP_CODE" val="l1-1"/>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SPECIAL_SOURCE" val="bdnull"/>
  <p:tag name="KSO_WM_SLIDE_ID" val="custom2023839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326.15*336.7"/>
  <p:tag name="KSO_WM_SLIDE_POSITION" val="72.9*149.2"/>
  <p:tag name="KSO_WM_TAG_VERSION" val="3.0"/>
  <p:tag name="KSO_WM_BEAUTIFY_FLAG" val="#wm#"/>
  <p:tag name="KSO_WM_TEMPLATE_CATEGORY" val="custom"/>
  <p:tag name="KSO_WM_TEMPLATE_INDEX" val="20238394"/>
  <p:tag name="KSO_WM_SLIDE_LAYOUT" val="a_d_l"/>
  <p:tag name="KSO_WM_SLIDE_LAYOUT_CNT" val="1_1_1"/>
  <p:tag name="KSO_WM_DIAGRAM_GROUP_CODE" val="l1-1"/>
  <p:tag name="KSO_WM_SLIDE_DIAGTYPE" val="l"/>
</p:tagLst>
</file>

<file path=ppt/tags/tag15.xml><?xml version="1.0" encoding="utf-8"?>
<p:tagLst xmlns:p="http://schemas.openxmlformats.org/presentationml/2006/main">
  <p:tag name="KSO_WM_BEAUTIFY_FLAG" val="#wm#"/>
  <p:tag name="KSO_WM_TEMPLATE_CATEGORY" val="custom"/>
  <p:tag name="KSO_WM_TEMPLATE_INDEX" val="20238394"/>
</p:tagLst>
</file>

<file path=ppt/tags/tag16.xml><?xml version="1.0" encoding="utf-8"?>
<p:tagLst xmlns:p="http://schemas.openxmlformats.org/presentationml/2006/main">
  <p:tag name="KSO_WM_BEAUTIFY_FLAG" val="#wm#"/>
  <p:tag name="KSO_WM_TEMPLATE_CATEGORY" val="custom"/>
  <p:tag name="KSO_WM_TEMPLATE_INDEX" val="20238394"/>
</p:tagLst>
</file>

<file path=ppt/tags/tag17.xml><?xml version="1.0" encoding="utf-8"?>
<p:tagLst xmlns:p="http://schemas.openxmlformats.org/presentationml/2006/main">
  <p:tag name="TABLE_ENDDRAG_ORIGIN_RECT" val="963*125"/>
  <p:tag name="TABLE_ENDDRAG_RECT" val="16*166*963*125"/>
</p:tagLst>
</file>

<file path=ppt/tags/tag18.xml><?xml version="1.0" encoding="utf-8"?>
<p:tagLst xmlns:p="http://schemas.openxmlformats.org/presentationml/2006/main">
  <p:tag name="TABLE_ENDDRAG_ORIGIN_RECT" val="102*70"/>
  <p:tag name="TABLE_ENDDRAG_RECT" val="25*240*102*70"/>
</p:tagLst>
</file>

<file path=ppt/tags/tag19.xml><?xml version="1.0" encoding="utf-8"?>
<p:tagLst xmlns:p="http://schemas.openxmlformats.org/presentationml/2006/main">
  <p:tag name="TABLE_ENDDRAG_ORIGIN_RECT" val="421*35"/>
  <p:tag name="TABLE_ENDDRAG_RECT" val="489*266*421*35"/>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TABLE_ENDDRAG_ORIGIN_RECT" val="423*35"/>
  <p:tag name="TABLE_ENDDRAG_RECT" val="495*300*423*35"/>
</p:tagLst>
</file>

<file path=ppt/tags/tag21.xml><?xml version="1.0" encoding="utf-8"?>
<p:tagLst xmlns:p="http://schemas.openxmlformats.org/presentationml/2006/main">
  <p:tag name="TABLE_ENDDRAG_ORIGIN_RECT" val="801*190"/>
  <p:tag name="TABLE_ENDDRAG_RECT" val="59*277*801*19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VALUE" val="1904*2852"/>
  <p:tag name="KSO_WM_UNIT_HIGHLIGHT" val="0"/>
  <p:tag name="KSO_WM_UNIT_COMPATIBLE" val="0"/>
  <p:tag name="KSO_WM_UNIT_DIAGRAM_ISNUMVISUAL" val="0"/>
  <p:tag name="KSO_WM_UNIT_DIAGRAM_ISREFERUNIT" val="0"/>
  <p:tag name="KSO_WM_UNIT_TYPE" val="d"/>
  <p:tag name="KSO_WM_UNIT_INDEX" val="1"/>
  <p:tag name="KSO_WM_UNIT_ID" val="custom20238394_1*d*1"/>
  <p:tag name="KSO_WM_TEMPLATE_CATEGORY" val="custom"/>
  <p:tag name="KSO_WM_TEMPLATE_INDEX" val="20238394"/>
  <p:tag name="KSO_WM_UNIT_LAYERLEVEL" val="1"/>
  <p:tag name="KSO_WM_TAG_VERSION" val="3.0"/>
  <p:tag name="KSO_WM_BEAUTIFY_FLAG" val="#wm#"/>
  <p:tag name="KSO_WM_DIAGRAM_GROUP_CODE" val="l1-1"/>
  <p:tag name="KSO_WM_UNIT_USESOURCEFORMAT_APPLY" val="1"/>
</p:tagLst>
</file>

<file path=ppt/tags/tag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394_1*a*1"/>
  <p:tag name="KSO_WM_TEMPLATE_CATEGORY" val="custom"/>
  <p:tag name="KSO_WM_TEMPLATE_INDEX" val="20238394"/>
  <p:tag name="KSO_WM_UNIT_LAYERLEVEL" val="1"/>
  <p:tag name="KSO_WM_TAG_VERSION" val="3.0"/>
  <p:tag name="KSO_WM_BEAUTIFY_FLAG" val="#wm#"/>
  <p:tag name="KSO_WM_UNIT_PRESET_TEXT" val="Your title here"/>
  <p:tag name="KSO_WM_DIAGRAM_GROUP_CODE" val="l1-1"/>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394_1*a*1"/>
  <p:tag name="KSO_WM_TEMPLATE_CATEGORY" val="custom"/>
  <p:tag name="KSO_WM_TEMPLATE_INDEX" val="20238394"/>
  <p:tag name="KSO_WM_UNIT_LAYERLEVEL" val="1"/>
  <p:tag name="KSO_WM_TAG_VERSION" val="3.0"/>
  <p:tag name="KSO_WM_BEAUTIFY_FLAG" val="#wm#"/>
  <p:tag name="KSO_WM_UNIT_PRESET_TEXT" val="Your title here"/>
  <p:tag name="KSO_WM_DIAGRAM_GROUP_CODE" val="l1-1"/>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394_1*a*1"/>
  <p:tag name="KSO_WM_TEMPLATE_CATEGORY" val="custom"/>
  <p:tag name="KSO_WM_TEMPLATE_INDEX" val="20238394"/>
  <p:tag name="KSO_WM_UNIT_LAYERLEVEL" val="1"/>
  <p:tag name="KSO_WM_TAG_VERSION" val="3.0"/>
  <p:tag name="KSO_WM_BEAUTIFY_FLAG" val="#wm#"/>
  <p:tag name="KSO_WM_UNIT_PRESET_TEXT" val="Your title here"/>
  <p:tag name="KSO_WM_DIAGRAM_GROUP_CODE" val="l1-1"/>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394_1*a*1"/>
  <p:tag name="KSO_WM_TEMPLATE_CATEGORY" val="custom"/>
  <p:tag name="KSO_WM_TEMPLATE_INDEX" val="20238394"/>
  <p:tag name="KSO_WM_UNIT_LAYERLEVEL" val="1"/>
  <p:tag name="KSO_WM_TAG_VERSION" val="3.0"/>
  <p:tag name="KSO_WM_BEAUTIFY_FLAG" val="#wm#"/>
  <p:tag name="KSO_WM_UNIT_PRESET_TEXT" val="Your title here"/>
  <p:tag name="KSO_WM_DIAGRAM_GROUP_CODE" val="l1-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5931</Words>
  <Application>WPS Presentation</Application>
  <PresentationFormat>Widescreen</PresentationFormat>
  <Paragraphs>327</Paragraphs>
  <Slides>14</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14</vt:i4>
      </vt:variant>
    </vt:vector>
  </HeadingPairs>
  <TitlesOfParts>
    <vt:vector size="32" baseType="lpstr">
      <vt:lpstr>Arial</vt:lpstr>
      <vt:lpstr>SimSun</vt:lpstr>
      <vt:lpstr>Wingdings</vt:lpstr>
      <vt:lpstr>Calibri</vt:lpstr>
      <vt:lpstr>Nunito</vt:lpstr>
      <vt:lpstr>Segoe Print</vt:lpstr>
      <vt:lpstr>Microsoft YaHei</vt:lpstr>
      <vt:lpstr>Arial Unicode MS</vt:lpstr>
      <vt:lpstr>Calibri Light</vt:lpstr>
      <vt:lpstr>Times New Roman</vt:lpstr>
      <vt:lpstr>Segoe WPC</vt:lpstr>
      <vt:lpstr>Times New Roman</vt:lpstr>
      <vt:lpstr>Consolas</vt:lpstr>
      <vt:lpstr>Consolas</vt:lpstr>
      <vt:lpstr>Candara Light</vt:lpstr>
      <vt:lpstr>Castellar</vt:lpstr>
      <vt:lpstr>Century Schoolbook</vt:lpstr>
      <vt:lpstr>BIA Template</vt:lpstr>
      <vt:lpstr>PowerPoint 演示文稿</vt:lpstr>
      <vt:lpstr>1. Introduction</vt:lpstr>
      <vt:lpstr>PowerPoint 演示文稿</vt:lpstr>
      <vt:lpstr>	Introduction</vt:lpstr>
      <vt:lpstr>Title</vt:lpstr>
      <vt:lpstr>Title</vt:lpstr>
      <vt:lpstr>EXPLORATORY DATA ANALYSIS</vt:lpstr>
      <vt:lpstr>Distribution of Continous Variables</vt:lpstr>
      <vt:lpstr>Checking for Outliers</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DELL</cp:lastModifiedBy>
  <cp:revision>2259</cp:revision>
  <dcterms:created xsi:type="dcterms:W3CDTF">2020-12-23T13:36:00Z</dcterms:created>
  <dcterms:modified xsi:type="dcterms:W3CDTF">2024-08-18T18:27:08Z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D4AF43CAE0CE4F7BBA69751701EF4A63_13</vt:lpwstr>
  </property>
  <property fmtid="{D5CDD505-2E9C-101B-9397-08002B2CF9AE}" pid="3" name="KSOProductBuildVer">
    <vt:lpwstr>1033-12.2.0.17562</vt:lpwstr>
  </property>
</Properties>
</file>